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60"/>
  </p:notesMasterIdLst>
  <p:sldIdLst>
    <p:sldId id="256" r:id="rId2"/>
    <p:sldId id="498" r:id="rId3"/>
    <p:sldId id="318" r:id="rId4"/>
    <p:sldId id="323" r:id="rId5"/>
    <p:sldId id="470" r:id="rId6"/>
    <p:sldId id="471" r:id="rId7"/>
    <p:sldId id="302" r:id="rId8"/>
    <p:sldId id="523" r:id="rId9"/>
    <p:sldId id="472" r:id="rId10"/>
    <p:sldId id="460" r:id="rId11"/>
    <p:sldId id="458" r:id="rId12"/>
    <p:sldId id="528" r:id="rId13"/>
    <p:sldId id="527" r:id="rId14"/>
    <p:sldId id="519" r:id="rId15"/>
    <p:sldId id="474" r:id="rId16"/>
    <p:sldId id="520" r:id="rId17"/>
    <p:sldId id="476" r:id="rId18"/>
    <p:sldId id="473" r:id="rId19"/>
    <p:sldId id="488" r:id="rId20"/>
    <p:sldId id="500" r:id="rId21"/>
    <p:sldId id="424" r:id="rId22"/>
    <p:sldId id="513" r:id="rId23"/>
    <p:sldId id="568" r:id="rId24"/>
    <p:sldId id="514" r:id="rId25"/>
    <p:sldId id="547" r:id="rId26"/>
    <p:sldId id="549" r:id="rId27"/>
    <p:sldId id="550" r:id="rId28"/>
    <p:sldId id="551" r:id="rId29"/>
    <p:sldId id="552" r:id="rId30"/>
    <p:sldId id="553" r:id="rId31"/>
    <p:sldId id="554" r:id="rId32"/>
    <p:sldId id="555" r:id="rId33"/>
    <p:sldId id="556" r:id="rId34"/>
    <p:sldId id="557" r:id="rId35"/>
    <p:sldId id="559" r:id="rId36"/>
    <p:sldId id="560" r:id="rId37"/>
    <p:sldId id="562" r:id="rId38"/>
    <p:sldId id="517" r:id="rId39"/>
    <p:sldId id="567" r:id="rId40"/>
    <p:sldId id="502" r:id="rId41"/>
    <p:sldId id="532" r:id="rId42"/>
    <p:sldId id="566" r:id="rId43"/>
    <p:sldId id="563" r:id="rId44"/>
    <p:sldId id="536" r:id="rId45"/>
    <p:sldId id="533" r:id="rId46"/>
    <p:sldId id="537" r:id="rId47"/>
    <p:sldId id="539" r:id="rId48"/>
    <p:sldId id="541" r:id="rId49"/>
    <p:sldId id="540" r:id="rId50"/>
    <p:sldId id="542" r:id="rId51"/>
    <p:sldId id="543" r:id="rId52"/>
    <p:sldId id="544" r:id="rId53"/>
    <p:sldId id="545" r:id="rId54"/>
    <p:sldId id="538" r:id="rId55"/>
    <p:sldId id="564" r:id="rId56"/>
    <p:sldId id="565" r:id="rId57"/>
    <p:sldId id="546" r:id="rId58"/>
    <p:sldId id="569" r:id="rId59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r:id="rId65" roundtripDataSignature="AMtx7miaBNfqHTds3AtKFboosNv4pOAy4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41100"/>
    <a:srgbClr val="BBD8FF"/>
    <a:srgbClr val="0092FF"/>
    <a:srgbClr val="4D110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7D99DF0-3CE4-47CC-AF91-CF25A88CF8B1}">
  <a:tblStyle styleId="{A7D99DF0-3CE4-47CC-AF91-CF25A88CF8B1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6EFF0"/>
          </a:solidFill>
        </a:fill>
      </a:tcStyle>
    </a:wholeTbl>
    <a:band1H>
      <a:tcTxStyle b="off" i="off"/>
      <a:tcStyle>
        <a:tcBdr/>
        <a:fill>
          <a:solidFill>
            <a:srgbClr val="CADDE1"/>
          </a:solidFill>
        </a:fill>
      </a:tcStyle>
    </a:band1H>
    <a:band2H>
      <a:tcTxStyle b="off" i="off"/>
      <a:tcStyle>
        <a:tcBdr/>
      </a:tcStyle>
    </a:band2H>
    <a:band1V>
      <a:tcTxStyle b="off" i="off"/>
      <a:tcStyle>
        <a:tcBdr/>
        <a:fill>
          <a:solidFill>
            <a:srgbClr val="CADDE1"/>
          </a:solidFill>
        </a:fill>
      </a:tcStyle>
    </a:band1V>
    <a:band2V>
      <a:tcTxStyle b="off" i="off"/>
      <a:tcStyle>
        <a:tcBdr/>
      </a:tcStyle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5"/>
          </a:solidFill>
        </a:fill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5"/>
          </a:solidFill>
        </a:fill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761"/>
  </p:normalViewPr>
  <p:slideViewPr>
    <p:cSldViewPr snapToGrid="0" snapToObjects="1">
      <p:cViewPr varScale="1">
        <p:scale>
          <a:sx n="106" d="100"/>
          <a:sy n="106" d="100"/>
        </p:scale>
        <p:origin x="79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65" Type="http://customschemas.google.com/relationships/presentationmetadata" Target="meta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9FB0F4E-6967-3B44-A32F-E8B1C7AE98D5}" type="doc">
      <dgm:prSet loTypeId="urn:microsoft.com/office/officeart/2005/8/layout/process5" loCatId="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75350DEC-25F7-F240-A4BF-3A92E80C52F5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US" dirty="0"/>
            <a:t>Scope</a:t>
          </a:r>
        </a:p>
      </dgm:t>
    </dgm:pt>
    <dgm:pt modelId="{965794C1-5767-E94D-8105-ED104B4D33E2}" type="parTrans" cxnId="{81D07A23-EA35-C94F-81FA-E72150079877}">
      <dgm:prSet/>
      <dgm:spPr/>
      <dgm:t>
        <a:bodyPr/>
        <a:lstStyle/>
        <a:p>
          <a:endParaRPr lang="en-US"/>
        </a:p>
      </dgm:t>
    </dgm:pt>
    <dgm:pt modelId="{BAC284C6-3986-1C48-93AC-8FEBC662ECEE}" type="sibTrans" cxnId="{81D07A23-EA35-C94F-81FA-E72150079877}">
      <dgm:prSet/>
      <dgm:spPr>
        <a:solidFill>
          <a:schemeClr val="bg2"/>
        </a:solidFill>
      </dgm:spPr>
      <dgm:t>
        <a:bodyPr/>
        <a:lstStyle/>
        <a:p>
          <a:endParaRPr lang="en-US"/>
        </a:p>
      </dgm:t>
    </dgm:pt>
    <dgm:pt modelId="{4F2509E8-87E6-2347-B926-EB9BDDECA6FD}">
      <dgm:prSet phldrT="[Text]"/>
      <dgm:spPr/>
      <dgm:t>
        <a:bodyPr/>
        <a:lstStyle/>
        <a:p>
          <a:r>
            <a:rPr lang="en-US" dirty="0"/>
            <a:t>Data</a:t>
          </a:r>
        </a:p>
      </dgm:t>
    </dgm:pt>
    <dgm:pt modelId="{B4B1EEE1-8225-A643-B681-A7F3FC14ECAD}" type="parTrans" cxnId="{9BF83777-08E0-6140-9D35-BF7D8AF8A067}">
      <dgm:prSet/>
      <dgm:spPr/>
      <dgm:t>
        <a:bodyPr/>
        <a:lstStyle/>
        <a:p>
          <a:endParaRPr lang="en-US"/>
        </a:p>
      </dgm:t>
    </dgm:pt>
    <dgm:pt modelId="{748D4455-259E-4245-ADD2-8DDAC2A60773}" type="sibTrans" cxnId="{9BF83777-08E0-6140-9D35-BF7D8AF8A067}">
      <dgm:prSet/>
      <dgm:spPr/>
      <dgm:t>
        <a:bodyPr/>
        <a:lstStyle/>
        <a:p>
          <a:endParaRPr lang="en-US"/>
        </a:p>
      </dgm:t>
    </dgm:pt>
    <dgm:pt modelId="{7B079A50-DF5E-0A4C-9491-2FBAFC0F785B}">
      <dgm:prSet phldrT="[Text]"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en-US" dirty="0"/>
            <a:t>Exploration</a:t>
          </a:r>
        </a:p>
      </dgm:t>
    </dgm:pt>
    <dgm:pt modelId="{BA902E5D-518F-0749-86BA-04AA510BA959}" type="parTrans" cxnId="{A454DBA0-21A9-3941-9DF2-4DD870F537A3}">
      <dgm:prSet/>
      <dgm:spPr/>
      <dgm:t>
        <a:bodyPr/>
        <a:lstStyle/>
        <a:p>
          <a:endParaRPr lang="en-US"/>
        </a:p>
      </dgm:t>
    </dgm:pt>
    <dgm:pt modelId="{00735B98-C924-5743-B429-DBBBDEA50165}" type="sibTrans" cxnId="{A454DBA0-21A9-3941-9DF2-4DD870F537A3}">
      <dgm:prSet/>
      <dgm:spPr>
        <a:solidFill>
          <a:schemeClr val="accent6">
            <a:lumMod val="50000"/>
          </a:schemeClr>
        </a:solidFill>
      </dgm:spPr>
      <dgm:t>
        <a:bodyPr/>
        <a:lstStyle/>
        <a:p>
          <a:endParaRPr lang="en-US"/>
        </a:p>
      </dgm:t>
    </dgm:pt>
    <dgm:pt modelId="{EB4866D8-1266-8945-89C4-F4CD4F9D8A6F}">
      <dgm:prSet phldrT="[Text]"/>
      <dgm:spPr/>
      <dgm:t>
        <a:bodyPr/>
        <a:lstStyle/>
        <a:p>
          <a:r>
            <a:rPr lang="en-US" dirty="0"/>
            <a:t>Modeling</a:t>
          </a:r>
        </a:p>
      </dgm:t>
    </dgm:pt>
    <dgm:pt modelId="{4276625C-E1F0-F840-90D6-CE76DDBB799C}" type="parTrans" cxnId="{A1CEA2E5-F1DD-EF48-A85B-4A04D4565509}">
      <dgm:prSet/>
      <dgm:spPr/>
      <dgm:t>
        <a:bodyPr/>
        <a:lstStyle/>
        <a:p>
          <a:endParaRPr lang="en-US"/>
        </a:p>
      </dgm:t>
    </dgm:pt>
    <dgm:pt modelId="{206E47A8-99B6-484A-AD35-04DCB9238B9B}" type="sibTrans" cxnId="{A1CEA2E5-F1DD-EF48-A85B-4A04D4565509}">
      <dgm:prSet/>
      <dgm:spPr/>
      <dgm:t>
        <a:bodyPr/>
        <a:lstStyle/>
        <a:p>
          <a:endParaRPr lang="en-US"/>
        </a:p>
      </dgm:t>
    </dgm:pt>
    <dgm:pt modelId="{F9BD6EF9-8382-F144-B9CD-FB838C6C03F9}">
      <dgm:prSet phldrT="[Text]"/>
      <dgm:spPr/>
      <dgm:t>
        <a:bodyPr/>
        <a:lstStyle/>
        <a:p>
          <a:r>
            <a:rPr lang="en-US" dirty="0"/>
            <a:t>Get Data</a:t>
          </a:r>
        </a:p>
      </dgm:t>
    </dgm:pt>
    <dgm:pt modelId="{137D12B5-70FE-6847-BD89-CA99FC0D41AD}" type="parTrans" cxnId="{890194DD-304B-C447-9AF3-AFAE634C6D43}">
      <dgm:prSet/>
      <dgm:spPr/>
      <dgm:t>
        <a:bodyPr/>
        <a:lstStyle/>
        <a:p>
          <a:endParaRPr lang="en-US"/>
        </a:p>
      </dgm:t>
    </dgm:pt>
    <dgm:pt modelId="{49EC0DFE-61E7-374D-A1BD-7617E9E9166B}" type="sibTrans" cxnId="{890194DD-304B-C447-9AF3-AFAE634C6D43}">
      <dgm:prSet/>
      <dgm:spPr/>
      <dgm:t>
        <a:bodyPr/>
        <a:lstStyle/>
        <a:p>
          <a:endParaRPr lang="en-US"/>
        </a:p>
      </dgm:t>
    </dgm:pt>
    <dgm:pt modelId="{C8AF58C4-450C-0C4C-83CB-1474D3ADA25F}">
      <dgm:prSet phldrT="[Text]"/>
      <dgm:spPr/>
      <dgm:t>
        <a:bodyPr/>
        <a:lstStyle/>
        <a:p>
          <a:r>
            <a:rPr lang="en-US" dirty="0"/>
            <a:t>Store Data</a:t>
          </a:r>
        </a:p>
      </dgm:t>
    </dgm:pt>
    <dgm:pt modelId="{DEBC2A1C-65D7-5E43-945C-60BBA4631011}" type="parTrans" cxnId="{43B9E771-FA74-B642-9EED-7FE4A7CDF11A}">
      <dgm:prSet/>
      <dgm:spPr/>
      <dgm:t>
        <a:bodyPr/>
        <a:lstStyle/>
        <a:p>
          <a:endParaRPr lang="en-US"/>
        </a:p>
      </dgm:t>
    </dgm:pt>
    <dgm:pt modelId="{51773514-44C5-134E-A69D-D30DCA75AB37}" type="sibTrans" cxnId="{43B9E771-FA74-B642-9EED-7FE4A7CDF11A}">
      <dgm:prSet/>
      <dgm:spPr/>
      <dgm:t>
        <a:bodyPr/>
        <a:lstStyle/>
        <a:p>
          <a:endParaRPr lang="en-US"/>
        </a:p>
      </dgm:t>
    </dgm:pt>
    <dgm:pt modelId="{761579F4-10DF-F244-9532-25DEF4807D83}">
      <dgm:prSet phldrT="[Text]"/>
      <dgm:spPr/>
      <dgm:t>
        <a:bodyPr/>
        <a:lstStyle/>
        <a:p>
          <a:r>
            <a:rPr lang="en-US" dirty="0"/>
            <a:t>Link Data</a:t>
          </a:r>
        </a:p>
      </dgm:t>
    </dgm:pt>
    <dgm:pt modelId="{4C55FAFB-140B-EA49-9492-2DC8E373D8C0}" type="parTrans" cxnId="{445B7ADC-F7C5-5046-9BEE-3618E0EEE919}">
      <dgm:prSet/>
      <dgm:spPr/>
      <dgm:t>
        <a:bodyPr/>
        <a:lstStyle/>
        <a:p>
          <a:endParaRPr lang="en-US"/>
        </a:p>
      </dgm:t>
    </dgm:pt>
    <dgm:pt modelId="{3543ED0F-366F-8D44-8E9F-A843D81464D5}" type="sibTrans" cxnId="{445B7ADC-F7C5-5046-9BEE-3618E0EEE919}">
      <dgm:prSet/>
      <dgm:spPr/>
      <dgm:t>
        <a:bodyPr/>
        <a:lstStyle/>
        <a:p>
          <a:endParaRPr lang="en-US"/>
        </a:p>
      </dgm:t>
    </dgm:pt>
    <dgm:pt modelId="{5FE83F24-F694-6A4B-99C0-78300CB546E1}">
      <dgm:prSet phldrT="[Text]"/>
      <dgm:spPr/>
      <dgm:t>
        <a:bodyPr/>
        <a:lstStyle/>
        <a:p>
          <a:r>
            <a:rPr lang="en-US" dirty="0"/>
            <a:t>Rows</a:t>
          </a:r>
        </a:p>
      </dgm:t>
    </dgm:pt>
    <dgm:pt modelId="{E15C2973-AC33-0145-8745-682DFB76DED0}" type="parTrans" cxnId="{ED970163-ECEE-D849-9B40-616074ECBD3F}">
      <dgm:prSet/>
      <dgm:spPr/>
      <dgm:t>
        <a:bodyPr/>
        <a:lstStyle/>
        <a:p>
          <a:endParaRPr lang="en-US"/>
        </a:p>
      </dgm:t>
    </dgm:pt>
    <dgm:pt modelId="{A1EBC4F8-774A-B045-880A-03E7D798D46B}" type="sibTrans" cxnId="{ED970163-ECEE-D849-9B40-616074ECBD3F}">
      <dgm:prSet/>
      <dgm:spPr/>
      <dgm:t>
        <a:bodyPr/>
        <a:lstStyle/>
        <a:p>
          <a:endParaRPr lang="en-US"/>
        </a:p>
      </dgm:t>
    </dgm:pt>
    <dgm:pt modelId="{471C43CE-832D-774D-BB7A-57512EFB5879}">
      <dgm:prSet phldrT="[Text]"/>
      <dgm:spPr/>
      <dgm:t>
        <a:bodyPr/>
        <a:lstStyle/>
        <a:p>
          <a:r>
            <a:rPr lang="en-US" dirty="0"/>
            <a:t>Features</a:t>
          </a:r>
        </a:p>
      </dgm:t>
    </dgm:pt>
    <dgm:pt modelId="{C2B9F4EE-A410-1B4C-9D53-DB22DB03D31F}" type="parTrans" cxnId="{E7042CE6-A233-CB47-A6F5-D0D71F329C45}">
      <dgm:prSet/>
      <dgm:spPr/>
      <dgm:t>
        <a:bodyPr/>
        <a:lstStyle/>
        <a:p>
          <a:endParaRPr lang="en-US"/>
        </a:p>
      </dgm:t>
    </dgm:pt>
    <dgm:pt modelId="{DE50C641-CD08-A846-B7EB-02241BA70688}" type="sibTrans" cxnId="{E7042CE6-A233-CB47-A6F5-D0D71F329C45}">
      <dgm:prSet/>
      <dgm:spPr/>
      <dgm:t>
        <a:bodyPr/>
        <a:lstStyle/>
        <a:p>
          <a:endParaRPr lang="en-US"/>
        </a:p>
      </dgm:t>
    </dgm:pt>
    <dgm:pt modelId="{6E882DEC-3034-E942-B5AA-2835D77DD5C8}">
      <dgm:prSet phldrT="[Text]"/>
      <dgm:spPr/>
      <dgm:t>
        <a:bodyPr/>
        <a:lstStyle/>
        <a:p>
          <a:r>
            <a:rPr lang="en-US" dirty="0"/>
            <a:t>Labels</a:t>
          </a:r>
        </a:p>
      </dgm:t>
    </dgm:pt>
    <dgm:pt modelId="{11E32BAA-4A06-9844-B381-3F8D7D686934}" type="parTrans" cxnId="{9A8098B2-9CE9-D942-9547-38EF361DD3D4}">
      <dgm:prSet/>
      <dgm:spPr/>
      <dgm:t>
        <a:bodyPr/>
        <a:lstStyle/>
        <a:p>
          <a:endParaRPr lang="en-US"/>
        </a:p>
      </dgm:t>
    </dgm:pt>
    <dgm:pt modelId="{DE8B183B-7E7F-5749-9A67-A6C365A09A85}" type="sibTrans" cxnId="{9A8098B2-9CE9-D942-9547-38EF361DD3D4}">
      <dgm:prSet/>
      <dgm:spPr/>
      <dgm:t>
        <a:bodyPr/>
        <a:lstStyle/>
        <a:p>
          <a:endParaRPr lang="en-US"/>
        </a:p>
      </dgm:t>
    </dgm:pt>
    <dgm:pt modelId="{AE199458-77CF-8440-8970-F024006EA226}">
      <dgm:prSet phldrT="[Text]"/>
      <dgm:spPr>
        <a:solidFill>
          <a:srgbClr val="00B0F0"/>
        </a:solidFill>
      </dgm:spPr>
      <dgm:t>
        <a:bodyPr/>
        <a:lstStyle/>
        <a:p>
          <a:r>
            <a:rPr lang="en-US" dirty="0"/>
            <a:t>Model Selection</a:t>
          </a:r>
        </a:p>
      </dgm:t>
    </dgm:pt>
    <dgm:pt modelId="{8FD87771-F4E1-DC47-B38A-8EDD08A5C725}" type="parTrans" cxnId="{8497B9D0-5691-E848-8EE3-C51BC656F8B1}">
      <dgm:prSet/>
      <dgm:spPr/>
      <dgm:t>
        <a:bodyPr/>
        <a:lstStyle/>
        <a:p>
          <a:endParaRPr lang="en-US"/>
        </a:p>
      </dgm:t>
    </dgm:pt>
    <dgm:pt modelId="{89DBDFDC-5EB5-0B49-A8D0-DB22ECB982AF}" type="sibTrans" cxnId="{8497B9D0-5691-E848-8EE3-C51BC656F8B1}">
      <dgm:prSet/>
      <dgm:spPr>
        <a:solidFill>
          <a:srgbClr val="00B0F0"/>
        </a:solidFill>
      </dgm:spPr>
      <dgm:t>
        <a:bodyPr/>
        <a:lstStyle/>
        <a:p>
          <a:endParaRPr lang="en-US"/>
        </a:p>
      </dgm:t>
    </dgm:pt>
    <dgm:pt modelId="{86AA592B-D489-5D4D-93FE-79A538493DA3}">
      <dgm:prSet phldrT="[Text]"/>
      <dgm:spPr>
        <a:solidFill>
          <a:srgbClr val="00B0F0"/>
        </a:solidFill>
      </dgm:spPr>
      <dgm:t>
        <a:bodyPr/>
        <a:lstStyle/>
        <a:p>
          <a:r>
            <a:rPr lang="en-US" dirty="0"/>
            <a:t>Train-Test Splits</a:t>
          </a:r>
        </a:p>
      </dgm:t>
    </dgm:pt>
    <dgm:pt modelId="{06E1BE15-F8C7-9C4D-A90E-557728BBB1D3}" type="parTrans" cxnId="{09F5B15E-E1AD-2E4A-AFF2-C91E75C311A9}">
      <dgm:prSet/>
      <dgm:spPr/>
      <dgm:t>
        <a:bodyPr/>
        <a:lstStyle/>
        <a:p>
          <a:endParaRPr lang="en-US"/>
        </a:p>
      </dgm:t>
    </dgm:pt>
    <dgm:pt modelId="{9EB8E24C-CDF4-7B49-8A25-38E38E64AA9F}" type="sibTrans" cxnId="{09F5B15E-E1AD-2E4A-AFF2-C91E75C311A9}">
      <dgm:prSet/>
      <dgm:spPr/>
      <dgm:t>
        <a:bodyPr/>
        <a:lstStyle/>
        <a:p>
          <a:endParaRPr lang="en-US"/>
        </a:p>
      </dgm:t>
    </dgm:pt>
    <dgm:pt modelId="{69F25C00-F7E1-8B47-8544-B81240B6C7F2}">
      <dgm:prSet phldrT="[Text]"/>
      <dgm:spPr>
        <a:solidFill>
          <a:srgbClr val="00B0F0"/>
        </a:solidFill>
      </dgm:spPr>
      <dgm:t>
        <a:bodyPr/>
        <a:lstStyle/>
        <a:p>
          <a:r>
            <a:rPr lang="en-US" dirty="0"/>
            <a:t>Performance Metrics</a:t>
          </a:r>
        </a:p>
      </dgm:t>
    </dgm:pt>
    <dgm:pt modelId="{258EB4FC-8DB3-204B-AE19-757E57DBF8E2}" type="parTrans" cxnId="{FC1AC939-5A01-D84B-8800-0E045D0F93C8}">
      <dgm:prSet/>
      <dgm:spPr/>
      <dgm:t>
        <a:bodyPr/>
        <a:lstStyle/>
        <a:p>
          <a:endParaRPr lang="en-US"/>
        </a:p>
      </dgm:t>
    </dgm:pt>
    <dgm:pt modelId="{2C4AF3F2-4BEF-1E41-A9DC-C2CCA7D68218}" type="sibTrans" cxnId="{FC1AC939-5A01-D84B-8800-0E045D0F93C8}">
      <dgm:prSet/>
      <dgm:spPr/>
      <dgm:t>
        <a:bodyPr/>
        <a:lstStyle/>
        <a:p>
          <a:endParaRPr lang="en-US"/>
        </a:p>
      </dgm:t>
    </dgm:pt>
    <dgm:pt modelId="{882FED25-8C48-F941-A0FE-6B2DFF5CD464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US" dirty="0"/>
            <a:t>Model Interpretation</a:t>
          </a:r>
        </a:p>
      </dgm:t>
    </dgm:pt>
    <dgm:pt modelId="{B419AD8C-EBD7-5443-9C93-E4B849DE07B6}" type="parTrans" cxnId="{467F9BED-D392-3940-B061-1699282DB62A}">
      <dgm:prSet/>
      <dgm:spPr/>
      <dgm:t>
        <a:bodyPr/>
        <a:lstStyle/>
        <a:p>
          <a:endParaRPr lang="en-US"/>
        </a:p>
      </dgm:t>
    </dgm:pt>
    <dgm:pt modelId="{030A6B87-CA32-C340-A552-365F7A05C57F}" type="sibTrans" cxnId="{467F9BED-D392-3940-B061-1699282DB62A}">
      <dgm:prSet/>
      <dgm:spPr>
        <a:solidFill>
          <a:schemeClr val="bg2"/>
        </a:solidFill>
      </dgm:spPr>
      <dgm:t>
        <a:bodyPr/>
        <a:lstStyle/>
        <a:p>
          <a:endParaRPr lang="en-US"/>
        </a:p>
      </dgm:t>
    </dgm:pt>
    <dgm:pt modelId="{60FEA49A-52E5-FB49-B9D7-919B8E8D64F4}">
      <dgm:prSet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en-US" dirty="0"/>
            <a:t>Entities</a:t>
          </a:r>
        </a:p>
      </dgm:t>
    </dgm:pt>
    <dgm:pt modelId="{7E8F7D45-586B-A641-B509-72E0E3DB9800}" type="parTrans" cxnId="{B650C331-3E4A-9142-9766-ADC1499BB1FB}">
      <dgm:prSet/>
      <dgm:spPr/>
      <dgm:t>
        <a:bodyPr/>
        <a:lstStyle/>
        <a:p>
          <a:endParaRPr lang="en-US"/>
        </a:p>
      </dgm:t>
    </dgm:pt>
    <dgm:pt modelId="{E893C522-81CE-8546-BA58-AAD1F1CCD417}" type="sibTrans" cxnId="{B650C331-3E4A-9142-9766-ADC1499BB1FB}">
      <dgm:prSet/>
      <dgm:spPr/>
      <dgm:t>
        <a:bodyPr/>
        <a:lstStyle/>
        <a:p>
          <a:endParaRPr lang="en-US"/>
        </a:p>
      </dgm:t>
    </dgm:pt>
    <dgm:pt modelId="{8933D80B-03CB-154C-805F-13221DB1B822}">
      <dgm:prSet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en-US" dirty="0"/>
            <a:t>temporal</a:t>
          </a:r>
        </a:p>
      </dgm:t>
    </dgm:pt>
    <dgm:pt modelId="{05F6BE08-6836-6D4D-951F-A258F2E08662}" type="parTrans" cxnId="{01877F06-0601-234E-B04A-2AADE4C2D154}">
      <dgm:prSet/>
      <dgm:spPr/>
      <dgm:t>
        <a:bodyPr/>
        <a:lstStyle/>
        <a:p>
          <a:endParaRPr lang="en-US"/>
        </a:p>
      </dgm:t>
    </dgm:pt>
    <dgm:pt modelId="{59F6EB62-364A-E44D-A61C-CEA12AA8589C}" type="sibTrans" cxnId="{01877F06-0601-234E-B04A-2AADE4C2D154}">
      <dgm:prSet/>
      <dgm:spPr/>
      <dgm:t>
        <a:bodyPr/>
        <a:lstStyle/>
        <a:p>
          <a:endParaRPr lang="en-US"/>
        </a:p>
      </dgm:t>
    </dgm:pt>
    <dgm:pt modelId="{B1557D1B-A1F8-FC4B-B50D-EA46AEAC83E2}">
      <dgm:prSet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en-US" dirty="0"/>
            <a:t>Spatial</a:t>
          </a:r>
        </a:p>
      </dgm:t>
    </dgm:pt>
    <dgm:pt modelId="{301BEF8E-62FD-F942-ABEC-722E78A30EAC}" type="parTrans" cxnId="{0D418D49-B127-3C44-AF37-A060A5F8F42E}">
      <dgm:prSet/>
      <dgm:spPr/>
      <dgm:t>
        <a:bodyPr/>
        <a:lstStyle/>
        <a:p>
          <a:endParaRPr lang="en-US"/>
        </a:p>
      </dgm:t>
    </dgm:pt>
    <dgm:pt modelId="{76EC83BA-130D-EA44-8EE3-6264D4A2F0C7}" type="sibTrans" cxnId="{0D418D49-B127-3C44-AF37-A060A5F8F42E}">
      <dgm:prSet/>
      <dgm:spPr/>
      <dgm:t>
        <a:bodyPr/>
        <a:lstStyle/>
        <a:p>
          <a:endParaRPr lang="en-US"/>
        </a:p>
      </dgm:t>
    </dgm:pt>
    <dgm:pt modelId="{DDAC47D6-F859-4340-B28C-6D49EE097740}">
      <dgm:prSet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en-US" dirty="0"/>
            <a:t>…</a:t>
          </a:r>
        </a:p>
      </dgm:t>
    </dgm:pt>
    <dgm:pt modelId="{5B556703-BE01-8848-BE27-5969CF3D2B5D}" type="parTrans" cxnId="{B5AA2D8B-61D5-DB43-8D06-4875A7EB0CBD}">
      <dgm:prSet/>
      <dgm:spPr/>
      <dgm:t>
        <a:bodyPr/>
        <a:lstStyle/>
        <a:p>
          <a:endParaRPr lang="en-US"/>
        </a:p>
      </dgm:t>
    </dgm:pt>
    <dgm:pt modelId="{0A2D5029-F7E5-6C47-9CF0-D5505B2F8FFB}" type="sibTrans" cxnId="{B5AA2D8B-61D5-DB43-8D06-4875A7EB0CBD}">
      <dgm:prSet/>
      <dgm:spPr/>
      <dgm:t>
        <a:bodyPr/>
        <a:lstStyle/>
        <a:p>
          <a:endParaRPr lang="en-US"/>
        </a:p>
      </dgm:t>
    </dgm:pt>
    <dgm:pt modelId="{4861F807-1580-8C4F-9C33-66D2EDE9ABAD}">
      <dgm:prSet phldrT="[Text]"/>
      <dgm:spPr/>
      <dgm:t>
        <a:bodyPr/>
        <a:lstStyle/>
        <a:p>
          <a:r>
            <a:rPr lang="en-US" dirty="0"/>
            <a:t>Models</a:t>
          </a:r>
        </a:p>
      </dgm:t>
    </dgm:pt>
    <dgm:pt modelId="{8CC078C6-7EFD-9A46-B445-021F345DCF5A}" type="parTrans" cxnId="{881C745A-6BF5-1846-9762-D162446F8EE8}">
      <dgm:prSet/>
      <dgm:spPr/>
      <dgm:t>
        <a:bodyPr/>
        <a:lstStyle/>
        <a:p>
          <a:endParaRPr lang="en-US"/>
        </a:p>
      </dgm:t>
    </dgm:pt>
    <dgm:pt modelId="{5D77E747-1467-6249-A64A-E8E192C48D64}" type="sibTrans" cxnId="{881C745A-6BF5-1846-9762-D162446F8EE8}">
      <dgm:prSet/>
      <dgm:spPr/>
      <dgm:t>
        <a:bodyPr/>
        <a:lstStyle/>
        <a:p>
          <a:endParaRPr lang="en-US"/>
        </a:p>
      </dgm:t>
    </dgm:pt>
    <dgm:pt modelId="{917501D8-12A6-0D43-82EB-9B8BF9A095D6}">
      <dgm:prSet phldrT="[Text]"/>
      <dgm:spPr/>
      <dgm:t>
        <a:bodyPr/>
        <a:lstStyle/>
        <a:p>
          <a:r>
            <a:rPr lang="en-US" dirty="0"/>
            <a:t>Dealing with Bias and Fairness</a:t>
          </a:r>
        </a:p>
      </dgm:t>
    </dgm:pt>
    <dgm:pt modelId="{2189082E-6C82-944A-BE92-D9BC72270382}" type="parTrans" cxnId="{0E3C2485-CAF8-434B-89F0-893517E042E7}">
      <dgm:prSet/>
      <dgm:spPr/>
      <dgm:t>
        <a:bodyPr/>
        <a:lstStyle/>
        <a:p>
          <a:endParaRPr lang="en-US"/>
        </a:p>
      </dgm:t>
    </dgm:pt>
    <dgm:pt modelId="{04D5671A-AE7F-BD4E-9B86-A6A6425F59A8}" type="sibTrans" cxnId="{0E3C2485-CAF8-434B-89F0-893517E042E7}">
      <dgm:prSet/>
      <dgm:spPr/>
      <dgm:t>
        <a:bodyPr/>
        <a:lstStyle/>
        <a:p>
          <a:endParaRPr lang="en-US"/>
        </a:p>
      </dgm:t>
    </dgm:pt>
    <dgm:pt modelId="{1F12B085-E167-9940-8DCF-A46224752E8F}">
      <dgm:prSet phldrT="[Text]"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en-US" dirty="0"/>
            <a:t>Field Trial Design</a:t>
          </a:r>
        </a:p>
      </dgm:t>
    </dgm:pt>
    <dgm:pt modelId="{7A893FC9-C7B2-A646-8934-DEE2F8F265BA}" type="parTrans" cxnId="{87E2372F-44B8-7346-94AD-1B6CD49001EC}">
      <dgm:prSet/>
      <dgm:spPr/>
      <dgm:t>
        <a:bodyPr/>
        <a:lstStyle/>
        <a:p>
          <a:endParaRPr lang="en-US"/>
        </a:p>
      </dgm:t>
    </dgm:pt>
    <dgm:pt modelId="{59E7433E-EA1A-A445-8F72-1DCCEC9CF854}" type="sibTrans" cxnId="{87E2372F-44B8-7346-94AD-1B6CD49001EC}">
      <dgm:prSet/>
      <dgm:spPr>
        <a:solidFill>
          <a:schemeClr val="accent6">
            <a:lumMod val="50000"/>
          </a:schemeClr>
        </a:solidFill>
      </dgm:spPr>
      <dgm:t>
        <a:bodyPr/>
        <a:lstStyle/>
        <a:p>
          <a:endParaRPr lang="en-US"/>
        </a:p>
      </dgm:t>
    </dgm:pt>
    <dgm:pt modelId="{4300FFA5-0FE1-0644-9B26-EF0EC29D2E58}">
      <dgm:prSet phldrT="[Text]"/>
      <dgm:spPr/>
      <dgm:t>
        <a:bodyPr/>
        <a:lstStyle/>
        <a:p>
          <a:r>
            <a:rPr lang="en-US" dirty="0"/>
            <a:t>Deployment</a:t>
          </a:r>
        </a:p>
      </dgm:t>
    </dgm:pt>
    <dgm:pt modelId="{CD73BF7D-329F-4F42-9B2D-1C22A52FFC9D}" type="parTrans" cxnId="{E9A0EB78-92A5-5E4E-8437-0C6B9359762F}">
      <dgm:prSet/>
      <dgm:spPr/>
      <dgm:t>
        <a:bodyPr/>
        <a:lstStyle/>
        <a:p>
          <a:endParaRPr lang="en-US"/>
        </a:p>
      </dgm:t>
    </dgm:pt>
    <dgm:pt modelId="{2C4637A3-9257-AA41-A5B8-B87451C5F477}" type="sibTrans" cxnId="{E9A0EB78-92A5-5E4E-8437-0C6B9359762F}">
      <dgm:prSet/>
      <dgm:spPr/>
      <dgm:t>
        <a:bodyPr/>
        <a:lstStyle/>
        <a:p>
          <a:endParaRPr lang="en-US"/>
        </a:p>
      </dgm:t>
    </dgm:pt>
    <dgm:pt modelId="{B86E1618-0E2D-E84D-BCEB-2453703211F3}">
      <dgm:prSet phldrT="[Text]"/>
      <dgm:spPr>
        <a:solidFill>
          <a:srgbClr val="00B0F0"/>
        </a:solidFill>
      </dgm:spPr>
      <dgm:t>
        <a:bodyPr/>
        <a:lstStyle/>
        <a:p>
          <a:r>
            <a:rPr lang="en-US" dirty="0"/>
            <a:t>Monitoring</a:t>
          </a:r>
        </a:p>
      </dgm:t>
    </dgm:pt>
    <dgm:pt modelId="{4EFD42D0-7098-564F-980C-3F3CECAA5410}" type="parTrans" cxnId="{BE324233-F9AC-DC43-A89C-3F7FD9B5D466}">
      <dgm:prSet/>
      <dgm:spPr/>
      <dgm:t>
        <a:bodyPr/>
        <a:lstStyle/>
        <a:p>
          <a:endParaRPr lang="en-US"/>
        </a:p>
      </dgm:t>
    </dgm:pt>
    <dgm:pt modelId="{877FBD8C-7A3B-5E45-8830-1FEAB09A55C5}" type="sibTrans" cxnId="{BE324233-F9AC-DC43-A89C-3F7FD9B5D466}">
      <dgm:prSet/>
      <dgm:spPr/>
      <dgm:t>
        <a:bodyPr/>
        <a:lstStyle/>
        <a:p>
          <a:endParaRPr lang="en-US"/>
        </a:p>
      </dgm:t>
    </dgm:pt>
    <dgm:pt modelId="{63B03111-9832-1646-BDF4-5D9B749EF795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US" dirty="0"/>
            <a:t>Goals, Actions, Data, Analysis, Ethics</a:t>
          </a:r>
        </a:p>
      </dgm:t>
    </dgm:pt>
    <dgm:pt modelId="{1C812E3F-39E1-CF47-BBBD-159FAEC5C786}" type="parTrans" cxnId="{9F4BBA63-304C-604B-A391-58E4720B5BE5}">
      <dgm:prSet/>
      <dgm:spPr/>
      <dgm:t>
        <a:bodyPr/>
        <a:lstStyle/>
        <a:p>
          <a:endParaRPr lang="en-US"/>
        </a:p>
      </dgm:t>
    </dgm:pt>
    <dgm:pt modelId="{702B8123-1BB3-E349-AB4A-1A9D41698317}" type="sibTrans" cxnId="{9F4BBA63-304C-604B-A391-58E4720B5BE5}">
      <dgm:prSet/>
      <dgm:spPr/>
      <dgm:t>
        <a:bodyPr/>
        <a:lstStyle/>
        <a:p>
          <a:endParaRPr lang="en-US"/>
        </a:p>
      </dgm:t>
    </dgm:pt>
    <dgm:pt modelId="{CBF254FA-D4E0-B74E-A18D-AE53AEBD67CD}" type="pres">
      <dgm:prSet presAssocID="{E9FB0F4E-6967-3B44-A32F-E8B1C7AE98D5}" presName="diagram" presStyleCnt="0">
        <dgm:presLayoutVars>
          <dgm:dir/>
          <dgm:resizeHandles val="exact"/>
        </dgm:presLayoutVars>
      </dgm:prSet>
      <dgm:spPr/>
    </dgm:pt>
    <dgm:pt modelId="{B4D5E3D8-47D8-1A4C-9387-6DE60324DF6F}" type="pres">
      <dgm:prSet presAssocID="{75350DEC-25F7-F240-A4BF-3A92E80C52F5}" presName="node" presStyleLbl="node1" presStyleIdx="0" presStyleCnt="10">
        <dgm:presLayoutVars>
          <dgm:bulletEnabled val="1"/>
        </dgm:presLayoutVars>
      </dgm:prSet>
      <dgm:spPr/>
    </dgm:pt>
    <dgm:pt modelId="{A58869D2-B78E-DD40-ACB3-9F052F33CBCE}" type="pres">
      <dgm:prSet presAssocID="{BAC284C6-3986-1C48-93AC-8FEBC662ECEE}" presName="sibTrans" presStyleLbl="sibTrans2D1" presStyleIdx="0" presStyleCnt="9"/>
      <dgm:spPr/>
    </dgm:pt>
    <dgm:pt modelId="{814C8FA7-CFA6-FA42-8BC8-CD119ED58623}" type="pres">
      <dgm:prSet presAssocID="{BAC284C6-3986-1C48-93AC-8FEBC662ECEE}" presName="connectorText" presStyleLbl="sibTrans2D1" presStyleIdx="0" presStyleCnt="9"/>
      <dgm:spPr/>
    </dgm:pt>
    <dgm:pt modelId="{C234DD4B-5CB7-E549-AD0E-83532D584FCF}" type="pres">
      <dgm:prSet presAssocID="{4F2509E8-87E6-2347-B926-EB9BDDECA6FD}" presName="node" presStyleLbl="node1" presStyleIdx="1" presStyleCnt="10">
        <dgm:presLayoutVars>
          <dgm:bulletEnabled val="1"/>
        </dgm:presLayoutVars>
      </dgm:prSet>
      <dgm:spPr/>
    </dgm:pt>
    <dgm:pt modelId="{16C02E65-2210-C24E-8692-38A2A70EC148}" type="pres">
      <dgm:prSet presAssocID="{748D4455-259E-4245-ADD2-8DDAC2A60773}" presName="sibTrans" presStyleLbl="sibTrans2D1" presStyleIdx="1" presStyleCnt="9"/>
      <dgm:spPr/>
    </dgm:pt>
    <dgm:pt modelId="{7060A806-1549-3F45-A072-7BB9691C2D8D}" type="pres">
      <dgm:prSet presAssocID="{748D4455-259E-4245-ADD2-8DDAC2A60773}" presName="connectorText" presStyleLbl="sibTrans2D1" presStyleIdx="1" presStyleCnt="9"/>
      <dgm:spPr/>
    </dgm:pt>
    <dgm:pt modelId="{FBF1C564-B2B8-4C41-BE63-B8171F8EB76E}" type="pres">
      <dgm:prSet presAssocID="{7B079A50-DF5E-0A4C-9491-2FBAFC0F785B}" presName="node" presStyleLbl="node1" presStyleIdx="2" presStyleCnt="10">
        <dgm:presLayoutVars>
          <dgm:bulletEnabled val="1"/>
        </dgm:presLayoutVars>
      </dgm:prSet>
      <dgm:spPr/>
    </dgm:pt>
    <dgm:pt modelId="{680472FB-1DED-B043-9C18-8E9AFCBED6E9}" type="pres">
      <dgm:prSet presAssocID="{00735B98-C924-5743-B429-DBBBDEA50165}" presName="sibTrans" presStyleLbl="sibTrans2D1" presStyleIdx="2" presStyleCnt="9"/>
      <dgm:spPr/>
    </dgm:pt>
    <dgm:pt modelId="{002AA36D-CAF6-0343-B244-6F6849B9EB75}" type="pres">
      <dgm:prSet presAssocID="{00735B98-C924-5743-B429-DBBBDEA50165}" presName="connectorText" presStyleLbl="sibTrans2D1" presStyleIdx="2" presStyleCnt="9"/>
      <dgm:spPr/>
    </dgm:pt>
    <dgm:pt modelId="{CC8F3904-974E-2647-9B88-B6062079D1ED}" type="pres">
      <dgm:prSet presAssocID="{EB4866D8-1266-8945-89C4-F4CD4F9D8A6F}" presName="node" presStyleLbl="node1" presStyleIdx="3" presStyleCnt="10">
        <dgm:presLayoutVars>
          <dgm:bulletEnabled val="1"/>
        </dgm:presLayoutVars>
      </dgm:prSet>
      <dgm:spPr/>
    </dgm:pt>
    <dgm:pt modelId="{5383FDA3-64FA-604A-8CAF-995772572DB0}" type="pres">
      <dgm:prSet presAssocID="{206E47A8-99B6-484A-AD35-04DCB9238B9B}" presName="sibTrans" presStyleLbl="sibTrans2D1" presStyleIdx="3" presStyleCnt="9"/>
      <dgm:spPr/>
    </dgm:pt>
    <dgm:pt modelId="{AC48ED73-8B05-6041-911E-F23E178815C4}" type="pres">
      <dgm:prSet presAssocID="{206E47A8-99B6-484A-AD35-04DCB9238B9B}" presName="connectorText" presStyleLbl="sibTrans2D1" presStyleIdx="3" presStyleCnt="9"/>
      <dgm:spPr/>
    </dgm:pt>
    <dgm:pt modelId="{F11F753D-D453-BC4F-BACE-C4F8A11ECEA5}" type="pres">
      <dgm:prSet presAssocID="{AE199458-77CF-8440-8970-F024006EA226}" presName="node" presStyleLbl="node1" presStyleIdx="4" presStyleCnt="10">
        <dgm:presLayoutVars>
          <dgm:bulletEnabled val="1"/>
        </dgm:presLayoutVars>
      </dgm:prSet>
      <dgm:spPr/>
    </dgm:pt>
    <dgm:pt modelId="{F8E19199-589F-1946-8222-73EA4584121E}" type="pres">
      <dgm:prSet presAssocID="{89DBDFDC-5EB5-0B49-A8D0-DB22ECB982AF}" presName="sibTrans" presStyleLbl="sibTrans2D1" presStyleIdx="4" presStyleCnt="9"/>
      <dgm:spPr/>
    </dgm:pt>
    <dgm:pt modelId="{1E3ABFF9-C6C0-0441-8FEA-3F98FEF0374E}" type="pres">
      <dgm:prSet presAssocID="{89DBDFDC-5EB5-0B49-A8D0-DB22ECB982AF}" presName="connectorText" presStyleLbl="sibTrans2D1" presStyleIdx="4" presStyleCnt="9"/>
      <dgm:spPr/>
    </dgm:pt>
    <dgm:pt modelId="{529FCC09-4687-E147-80E8-2EB7609DC9CF}" type="pres">
      <dgm:prSet presAssocID="{882FED25-8C48-F941-A0FE-6B2DFF5CD464}" presName="node" presStyleLbl="node1" presStyleIdx="5" presStyleCnt="10">
        <dgm:presLayoutVars>
          <dgm:bulletEnabled val="1"/>
        </dgm:presLayoutVars>
      </dgm:prSet>
      <dgm:spPr/>
    </dgm:pt>
    <dgm:pt modelId="{5381123D-2C93-3241-8E06-B77D04CAE8EC}" type="pres">
      <dgm:prSet presAssocID="{030A6B87-CA32-C340-A552-365F7A05C57F}" presName="sibTrans" presStyleLbl="sibTrans2D1" presStyleIdx="5" presStyleCnt="9"/>
      <dgm:spPr/>
    </dgm:pt>
    <dgm:pt modelId="{2E3787C8-BF17-C343-9F7D-55355502CEE3}" type="pres">
      <dgm:prSet presAssocID="{030A6B87-CA32-C340-A552-365F7A05C57F}" presName="connectorText" presStyleLbl="sibTrans2D1" presStyleIdx="5" presStyleCnt="9"/>
      <dgm:spPr/>
    </dgm:pt>
    <dgm:pt modelId="{1850AAD1-4903-FE47-A71D-0B73E666CD99}" type="pres">
      <dgm:prSet presAssocID="{917501D8-12A6-0D43-82EB-9B8BF9A095D6}" presName="node" presStyleLbl="node1" presStyleIdx="6" presStyleCnt="10">
        <dgm:presLayoutVars>
          <dgm:bulletEnabled val="1"/>
        </dgm:presLayoutVars>
      </dgm:prSet>
      <dgm:spPr/>
    </dgm:pt>
    <dgm:pt modelId="{D7CE2DAE-ABF0-9641-AE1A-0DB79AEBD84A}" type="pres">
      <dgm:prSet presAssocID="{04D5671A-AE7F-BD4E-9B86-A6A6425F59A8}" presName="sibTrans" presStyleLbl="sibTrans2D1" presStyleIdx="6" presStyleCnt="9"/>
      <dgm:spPr/>
    </dgm:pt>
    <dgm:pt modelId="{DC4C8257-9496-D04B-A26B-2200A3FFE3E7}" type="pres">
      <dgm:prSet presAssocID="{04D5671A-AE7F-BD4E-9B86-A6A6425F59A8}" presName="connectorText" presStyleLbl="sibTrans2D1" presStyleIdx="6" presStyleCnt="9"/>
      <dgm:spPr/>
    </dgm:pt>
    <dgm:pt modelId="{0538887E-FF31-324E-B401-E87E44AFF0AA}" type="pres">
      <dgm:prSet presAssocID="{1F12B085-E167-9940-8DCF-A46224752E8F}" presName="node" presStyleLbl="node1" presStyleIdx="7" presStyleCnt="10">
        <dgm:presLayoutVars>
          <dgm:bulletEnabled val="1"/>
        </dgm:presLayoutVars>
      </dgm:prSet>
      <dgm:spPr/>
    </dgm:pt>
    <dgm:pt modelId="{92EB25B1-D4AE-754E-BD44-115E26D1FF80}" type="pres">
      <dgm:prSet presAssocID="{59E7433E-EA1A-A445-8F72-1DCCEC9CF854}" presName="sibTrans" presStyleLbl="sibTrans2D1" presStyleIdx="7" presStyleCnt="9"/>
      <dgm:spPr/>
    </dgm:pt>
    <dgm:pt modelId="{B4D2AADB-2320-D741-9683-970A9AF56C3E}" type="pres">
      <dgm:prSet presAssocID="{59E7433E-EA1A-A445-8F72-1DCCEC9CF854}" presName="connectorText" presStyleLbl="sibTrans2D1" presStyleIdx="7" presStyleCnt="9"/>
      <dgm:spPr/>
    </dgm:pt>
    <dgm:pt modelId="{C225C079-1737-3742-99A0-0A7B593214FB}" type="pres">
      <dgm:prSet presAssocID="{4300FFA5-0FE1-0644-9B26-EF0EC29D2E58}" presName="node" presStyleLbl="node1" presStyleIdx="8" presStyleCnt="10">
        <dgm:presLayoutVars>
          <dgm:bulletEnabled val="1"/>
        </dgm:presLayoutVars>
      </dgm:prSet>
      <dgm:spPr/>
    </dgm:pt>
    <dgm:pt modelId="{C8297064-9915-AB4E-A9CB-FFEA8FC197B9}" type="pres">
      <dgm:prSet presAssocID="{2C4637A3-9257-AA41-A5B8-B87451C5F477}" presName="sibTrans" presStyleLbl="sibTrans2D1" presStyleIdx="8" presStyleCnt="9"/>
      <dgm:spPr/>
    </dgm:pt>
    <dgm:pt modelId="{EDC8E22C-F874-6448-9DE8-54F7348385E0}" type="pres">
      <dgm:prSet presAssocID="{2C4637A3-9257-AA41-A5B8-B87451C5F477}" presName="connectorText" presStyleLbl="sibTrans2D1" presStyleIdx="8" presStyleCnt="9"/>
      <dgm:spPr/>
    </dgm:pt>
    <dgm:pt modelId="{098F0226-B690-1B45-B506-7C933BFB7998}" type="pres">
      <dgm:prSet presAssocID="{B86E1618-0E2D-E84D-BCEB-2453703211F3}" presName="node" presStyleLbl="node1" presStyleIdx="9" presStyleCnt="10">
        <dgm:presLayoutVars>
          <dgm:bulletEnabled val="1"/>
        </dgm:presLayoutVars>
      </dgm:prSet>
      <dgm:spPr/>
    </dgm:pt>
  </dgm:ptLst>
  <dgm:cxnLst>
    <dgm:cxn modelId="{B95DCD03-4AAD-4B42-9243-666F8DB599E8}" type="presOf" srcId="{8933D80B-03CB-154C-805F-13221DB1B822}" destId="{FBF1C564-B2B8-4C41-BE63-B8171F8EB76E}" srcOrd="0" destOrd="2" presId="urn:microsoft.com/office/officeart/2005/8/layout/process5"/>
    <dgm:cxn modelId="{30E4E603-88A2-FC48-B384-BE3A5BB6B8C0}" type="presOf" srcId="{BAC284C6-3986-1C48-93AC-8FEBC662ECEE}" destId="{814C8FA7-CFA6-FA42-8BC8-CD119ED58623}" srcOrd="1" destOrd="0" presId="urn:microsoft.com/office/officeart/2005/8/layout/process5"/>
    <dgm:cxn modelId="{B3721305-A4DC-1D4B-9870-E1245EA94AA1}" type="presOf" srcId="{5FE83F24-F694-6A4B-99C0-78300CB546E1}" destId="{CC8F3904-974E-2647-9B88-B6062079D1ED}" srcOrd="0" destOrd="1" presId="urn:microsoft.com/office/officeart/2005/8/layout/process5"/>
    <dgm:cxn modelId="{01877F06-0601-234E-B04A-2AADE4C2D154}" srcId="{7B079A50-DF5E-0A4C-9491-2FBAFC0F785B}" destId="{8933D80B-03CB-154C-805F-13221DB1B822}" srcOrd="1" destOrd="0" parTransId="{05F6BE08-6836-6D4D-951F-A258F2E08662}" sibTransId="{59F6EB62-364A-E44D-A61C-CEA12AA8589C}"/>
    <dgm:cxn modelId="{0E10E907-0ADA-4D45-9069-B9A3AC9E0310}" type="presOf" srcId="{7B079A50-DF5E-0A4C-9491-2FBAFC0F785B}" destId="{FBF1C564-B2B8-4C41-BE63-B8171F8EB76E}" srcOrd="0" destOrd="0" presId="urn:microsoft.com/office/officeart/2005/8/layout/process5"/>
    <dgm:cxn modelId="{D5992D08-7598-A94A-AD4C-62B4CD474D26}" type="presOf" srcId="{761579F4-10DF-F244-9532-25DEF4807D83}" destId="{C234DD4B-5CB7-E549-AD0E-83532D584FCF}" srcOrd="0" destOrd="3" presId="urn:microsoft.com/office/officeart/2005/8/layout/process5"/>
    <dgm:cxn modelId="{F62E5C0C-C9DB-474B-99E5-505C0287727A}" type="presOf" srcId="{B86E1618-0E2D-E84D-BCEB-2453703211F3}" destId="{098F0226-B690-1B45-B506-7C933BFB7998}" srcOrd="0" destOrd="0" presId="urn:microsoft.com/office/officeart/2005/8/layout/process5"/>
    <dgm:cxn modelId="{81D07A23-EA35-C94F-81FA-E72150079877}" srcId="{E9FB0F4E-6967-3B44-A32F-E8B1C7AE98D5}" destId="{75350DEC-25F7-F240-A4BF-3A92E80C52F5}" srcOrd="0" destOrd="0" parTransId="{965794C1-5767-E94D-8105-ED104B4D33E2}" sibTransId="{BAC284C6-3986-1C48-93AC-8FEBC662ECEE}"/>
    <dgm:cxn modelId="{BFD8C726-235C-FD40-B9F6-87513427E29C}" type="presOf" srcId="{4861F807-1580-8C4F-9C33-66D2EDE9ABAD}" destId="{CC8F3904-974E-2647-9B88-B6062079D1ED}" srcOrd="0" destOrd="4" presId="urn:microsoft.com/office/officeart/2005/8/layout/process5"/>
    <dgm:cxn modelId="{A5814027-F41C-1F45-84CD-3391AC53F8A5}" type="presOf" srcId="{DDAC47D6-F859-4340-B28C-6D49EE097740}" destId="{FBF1C564-B2B8-4C41-BE63-B8171F8EB76E}" srcOrd="0" destOrd="4" presId="urn:microsoft.com/office/officeart/2005/8/layout/process5"/>
    <dgm:cxn modelId="{4252FF2A-9D9C-154A-8E00-7845AEFA42A3}" type="presOf" srcId="{AE199458-77CF-8440-8970-F024006EA226}" destId="{F11F753D-D453-BC4F-BACE-C4F8A11ECEA5}" srcOrd="0" destOrd="0" presId="urn:microsoft.com/office/officeart/2005/8/layout/process5"/>
    <dgm:cxn modelId="{87E2372F-44B8-7346-94AD-1B6CD49001EC}" srcId="{E9FB0F4E-6967-3B44-A32F-E8B1C7AE98D5}" destId="{1F12B085-E167-9940-8DCF-A46224752E8F}" srcOrd="7" destOrd="0" parTransId="{7A893FC9-C7B2-A646-8934-DEE2F8F265BA}" sibTransId="{59E7433E-EA1A-A445-8F72-1DCCEC9CF854}"/>
    <dgm:cxn modelId="{B650C331-3E4A-9142-9766-ADC1499BB1FB}" srcId="{7B079A50-DF5E-0A4C-9491-2FBAFC0F785B}" destId="{60FEA49A-52E5-FB49-B9D7-919B8E8D64F4}" srcOrd="0" destOrd="0" parTransId="{7E8F7D45-586B-A641-B509-72E0E3DB9800}" sibTransId="{E893C522-81CE-8546-BA58-AAD1F1CCD417}"/>
    <dgm:cxn modelId="{BD857532-F26B-7C43-A239-905B90EF1A8C}" type="presOf" srcId="{E9FB0F4E-6967-3B44-A32F-E8B1C7AE98D5}" destId="{CBF254FA-D4E0-B74E-A18D-AE53AEBD67CD}" srcOrd="0" destOrd="0" presId="urn:microsoft.com/office/officeart/2005/8/layout/process5"/>
    <dgm:cxn modelId="{BE324233-F9AC-DC43-A89C-3F7FD9B5D466}" srcId="{E9FB0F4E-6967-3B44-A32F-E8B1C7AE98D5}" destId="{B86E1618-0E2D-E84D-BCEB-2453703211F3}" srcOrd="9" destOrd="0" parTransId="{4EFD42D0-7098-564F-980C-3F3CECAA5410}" sibTransId="{877FBD8C-7A3B-5E45-8830-1FEAB09A55C5}"/>
    <dgm:cxn modelId="{27375D36-313F-2A44-B2E2-0C6FE9D62D1A}" type="presOf" srcId="{75350DEC-25F7-F240-A4BF-3A92E80C52F5}" destId="{B4D5E3D8-47D8-1A4C-9387-6DE60324DF6F}" srcOrd="0" destOrd="0" presId="urn:microsoft.com/office/officeart/2005/8/layout/process5"/>
    <dgm:cxn modelId="{FC1AC939-5A01-D84B-8800-0E045D0F93C8}" srcId="{AE199458-77CF-8440-8970-F024006EA226}" destId="{69F25C00-F7E1-8B47-8544-B81240B6C7F2}" srcOrd="1" destOrd="0" parTransId="{258EB4FC-8DB3-204B-AE19-757E57DBF8E2}" sibTransId="{2C4AF3F2-4BEF-1E41-A9DC-C2CCA7D68218}"/>
    <dgm:cxn modelId="{DF8FAA3E-AA34-BD4E-87F8-31F1AB63A13B}" type="presOf" srcId="{748D4455-259E-4245-ADD2-8DDAC2A60773}" destId="{16C02E65-2210-C24E-8692-38A2A70EC148}" srcOrd="0" destOrd="0" presId="urn:microsoft.com/office/officeart/2005/8/layout/process5"/>
    <dgm:cxn modelId="{0D418D49-B127-3C44-AF37-A060A5F8F42E}" srcId="{7B079A50-DF5E-0A4C-9491-2FBAFC0F785B}" destId="{B1557D1B-A1F8-FC4B-B50D-EA46AEAC83E2}" srcOrd="2" destOrd="0" parTransId="{301BEF8E-62FD-F942-ABEC-722E78A30EAC}" sibTransId="{76EC83BA-130D-EA44-8EE3-6264D4A2F0C7}"/>
    <dgm:cxn modelId="{6A32B64F-6964-414F-AD07-B5887751C75C}" type="presOf" srcId="{882FED25-8C48-F941-A0FE-6B2DFF5CD464}" destId="{529FCC09-4687-E147-80E8-2EB7609DC9CF}" srcOrd="0" destOrd="0" presId="urn:microsoft.com/office/officeart/2005/8/layout/process5"/>
    <dgm:cxn modelId="{57E78F58-C4F1-C642-9A8E-4D1032FFACD8}" type="presOf" srcId="{471C43CE-832D-774D-BB7A-57512EFB5879}" destId="{CC8F3904-974E-2647-9B88-B6062079D1ED}" srcOrd="0" destOrd="3" presId="urn:microsoft.com/office/officeart/2005/8/layout/process5"/>
    <dgm:cxn modelId="{881C745A-6BF5-1846-9762-D162446F8EE8}" srcId="{EB4866D8-1266-8945-89C4-F4CD4F9D8A6F}" destId="{4861F807-1580-8C4F-9C33-66D2EDE9ABAD}" srcOrd="3" destOrd="0" parTransId="{8CC078C6-7EFD-9A46-B445-021F345DCF5A}" sibTransId="{5D77E747-1467-6249-A64A-E8E192C48D64}"/>
    <dgm:cxn modelId="{4D5E675C-49B8-1948-9D17-9FC44F33719A}" type="presOf" srcId="{59E7433E-EA1A-A445-8F72-1DCCEC9CF854}" destId="{B4D2AADB-2320-D741-9683-970A9AF56C3E}" srcOrd="1" destOrd="0" presId="urn:microsoft.com/office/officeart/2005/8/layout/process5"/>
    <dgm:cxn modelId="{09F5B15E-E1AD-2E4A-AFF2-C91E75C311A9}" srcId="{AE199458-77CF-8440-8970-F024006EA226}" destId="{86AA592B-D489-5D4D-93FE-79A538493DA3}" srcOrd="0" destOrd="0" parTransId="{06E1BE15-F8C7-9C4D-A90E-557728BBB1D3}" sibTransId="{9EB8E24C-CDF4-7B49-8A25-38E38E64AA9F}"/>
    <dgm:cxn modelId="{ED970163-ECEE-D849-9B40-616074ECBD3F}" srcId="{EB4866D8-1266-8945-89C4-F4CD4F9D8A6F}" destId="{5FE83F24-F694-6A4B-99C0-78300CB546E1}" srcOrd="0" destOrd="0" parTransId="{E15C2973-AC33-0145-8745-682DFB76DED0}" sibTransId="{A1EBC4F8-774A-B045-880A-03E7D798D46B}"/>
    <dgm:cxn modelId="{6C791863-053A-EA42-B1FD-F40E2AC8732E}" type="presOf" srcId="{6E882DEC-3034-E942-B5AA-2835D77DD5C8}" destId="{CC8F3904-974E-2647-9B88-B6062079D1ED}" srcOrd="0" destOrd="2" presId="urn:microsoft.com/office/officeart/2005/8/layout/process5"/>
    <dgm:cxn modelId="{9F4BBA63-304C-604B-A391-58E4720B5BE5}" srcId="{75350DEC-25F7-F240-A4BF-3A92E80C52F5}" destId="{63B03111-9832-1646-BDF4-5D9B749EF795}" srcOrd="0" destOrd="0" parTransId="{1C812E3F-39E1-CF47-BBBD-159FAEC5C786}" sibTransId="{702B8123-1BB3-E349-AB4A-1A9D41698317}"/>
    <dgm:cxn modelId="{315CA365-BBD4-8349-91E9-B1E78879A052}" type="presOf" srcId="{2C4637A3-9257-AA41-A5B8-B87451C5F477}" destId="{EDC8E22C-F874-6448-9DE8-54F7348385E0}" srcOrd="1" destOrd="0" presId="urn:microsoft.com/office/officeart/2005/8/layout/process5"/>
    <dgm:cxn modelId="{C0BF1A68-E872-0A45-B831-114F7AEF9B31}" type="presOf" srcId="{BAC284C6-3986-1C48-93AC-8FEBC662ECEE}" destId="{A58869D2-B78E-DD40-ACB3-9F052F33CBCE}" srcOrd="0" destOrd="0" presId="urn:microsoft.com/office/officeart/2005/8/layout/process5"/>
    <dgm:cxn modelId="{CCD2446D-140E-2448-AD38-D7354F2F5BD0}" type="presOf" srcId="{86AA592B-D489-5D4D-93FE-79A538493DA3}" destId="{F11F753D-D453-BC4F-BACE-C4F8A11ECEA5}" srcOrd="0" destOrd="1" presId="urn:microsoft.com/office/officeart/2005/8/layout/process5"/>
    <dgm:cxn modelId="{E1407870-18DB-5544-A0A5-2DE0EF6D62BF}" type="presOf" srcId="{EB4866D8-1266-8945-89C4-F4CD4F9D8A6F}" destId="{CC8F3904-974E-2647-9B88-B6062079D1ED}" srcOrd="0" destOrd="0" presId="urn:microsoft.com/office/officeart/2005/8/layout/process5"/>
    <dgm:cxn modelId="{43B9E771-FA74-B642-9EED-7FE4A7CDF11A}" srcId="{4F2509E8-87E6-2347-B926-EB9BDDECA6FD}" destId="{C8AF58C4-450C-0C4C-83CB-1474D3ADA25F}" srcOrd="1" destOrd="0" parTransId="{DEBC2A1C-65D7-5E43-945C-60BBA4631011}" sibTransId="{51773514-44C5-134E-A69D-D30DCA75AB37}"/>
    <dgm:cxn modelId="{BB741775-A4C8-C54B-B161-F15E4AF928EC}" type="presOf" srcId="{B1557D1B-A1F8-FC4B-B50D-EA46AEAC83E2}" destId="{FBF1C564-B2B8-4C41-BE63-B8171F8EB76E}" srcOrd="0" destOrd="3" presId="urn:microsoft.com/office/officeart/2005/8/layout/process5"/>
    <dgm:cxn modelId="{9BF83777-08E0-6140-9D35-BF7D8AF8A067}" srcId="{E9FB0F4E-6967-3B44-A32F-E8B1C7AE98D5}" destId="{4F2509E8-87E6-2347-B926-EB9BDDECA6FD}" srcOrd="1" destOrd="0" parTransId="{B4B1EEE1-8225-A643-B681-A7F3FC14ECAD}" sibTransId="{748D4455-259E-4245-ADD2-8DDAC2A60773}"/>
    <dgm:cxn modelId="{E9A0EB78-92A5-5E4E-8437-0C6B9359762F}" srcId="{E9FB0F4E-6967-3B44-A32F-E8B1C7AE98D5}" destId="{4300FFA5-0FE1-0644-9B26-EF0EC29D2E58}" srcOrd="8" destOrd="0" parTransId="{CD73BF7D-329F-4F42-9B2D-1C22A52FFC9D}" sibTransId="{2C4637A3-9257-AA41-A5B8-B87451C5F477}"/>
    <dgm:cxn modelId="{E1BE627B-6B84-9F41-8C17-2CB0A302B158}" type="presOf" srcId="{04D5671A-AE7F-BD4E-9B86-A6A6425F59A8}" destId="{D7CE2DAE-ABF0-9641-AE1A-0DB79AEBD84A}" srcOrd="0" destOrd="0" presId="urn:microsoft.com/office/officeart/2005/8/layout/process5"/>
    <dgm:cxn modelId="{1195907C-1741-0E4D-8E5E-6B3B4B259DEF}" type="presOf" srcId="{030A6B87-CA32-C340-A552-365F7A05C57F}" destId="{5381123D-2C93-3241-8E06-B77D04CAE8EC}" srcOrd="0" destOrd="0" presId="urn:microsoft.com/office/officeart/2005/8/layout/process5"/>
    <dgm:cxn modelId="{99C2797F-C2E2-3A4C-AAF0-DCC30D2AF05D}" type="presOf" srcId="{4F2509E8-87E6-2347-B926-EB9BDDECA6FD}" destId="{C234DD4B-5CB7-E549-AD0E-83532D584FCF}" srcOrd="0" destOrd="0" presId="urn:microsoft.com/office/officeart/2005/8/layout/process5"/>
    <dgm:cxn modelId="{85D7D382-FAAC-4F4E-84D6-7849E5E8FF0C}" type="presOf" srcId="{917501D8-12A6-0D43-82EB-9B8BF9A095D6}" destId="{1850AAD1-4903-FE47-A71D-0B73E666CD99}" srcOrd="0" destOrd="0" presId="urn:microsoft.com/office/officeart/2005/8/layout/process5"/>
    <dgm:cxn modelId="{0E3C2485-CAF8-434B-89F0-893517E042E7}" srcId="{E9FB0F4E-6967-3B44-A32F-E8B1C7AE98D5}" destId="{917501D8-12A6-0D43-82EB-9B8BF9A095D6}" srcOrd="6" destOrd="0" parTransId="{2189082E-6C82-944A-BE92-D9BC72270382}" sibTransId="{04D5671A-AE7F-BD4E-9B86-A6A6425F59A8}"/>
    <dgm:cxn modelId="{5F1D6487-750A-A04B-B6FA-5348ADB40AA1}" type="presOf" srcId="{2C4637A3-9257-AA41-A5B8-B87451C5F477}" destId="{C8297064-9915-AB4E-A9CB-FFEA8FC197B9}" srcOrd="0" destOrd="0" presId="urn:microsoft.com/office/officeart/2005/8/layout/process5"/>
    <dgm:cxn modelId="{B5AA2D8B-61D5-DB43-8D06-4875A7EB0CBD}" srcId="{7B079A50-DF5E-0A4C-9491-2FBAFC0F785B}" destId="{DDAC47D6-F859-4340-B28C-6D49EE097740}" srcOrd="3" destOrd="0" parTransId="{5B556703-BE01-8848-BE27-5969CF3D2B5D}" sibTransId="{0A2D5029-F7E5-6C47-9CF0-D5505B2F8FFB}"/>
    <dgm:cxn modelId="{94756F8D-4FC3-2F4F-8093-95D1E8FDA07D}" type="presOf" srcId="{89DBDFDC-5EB5-0B49-A8D0-DB22ECB982AF}" destId="{1E3ABFF9-C6C0-0441-8FEA-3F98FEF0374E}" srcOrd="1" destOrd="0" presId="urn:microsoft.com/office/officeart/2005/8/layout/process5"/>
    <dgm:cxn modelId="{78913F91-30D2-D14B-B80B-1BDF3244B2A6}" type="presOf" srcId="{1F12B085-E167-9940-8DCF-A46224752E8F}" destId="{0538887E-FF31-324E-B401-E87E44AFF0AA}" srcOrd="0" destOrd="0" presId="urn:microsoft.com/office/officeart/2005/8/layout/process5"/>
    <dgm:cxn modelId="{B494B79C-7119-2745-954F-0FE480A17145}" type="presOf" srcId="{C8AF58C4-450C-0C4C-83CB-1474D3ADA25F}" destId="{C234DD4B-5CB7-E549-AD0E-83532D584FCF}" srcOrd="0" destOrd="2" presId="urn:microsoft.com/office/officeart/2005/8/layout/process5"/>
    <dgm:cxn modelId="{A454DBA0-21A9-3941-9DF2-4DD870F537A3}" srcId="{E9FB0F4E-6967-3B44-A32F-E8B1C7AE98D5}" destId="{7B079A50-DF5E-0A4C-9491-2FBAFC0F785B}" srcOrd="2" destOrd="0" parTransId="{BA902E5D-518F-0749-86BA-04AA510BA959}" sibTransId="{00735B98-C924-5743-B429-DBBBDEA50165}"/>
    <dgm:cxn modelId="{8C017CA3-42AB-BD48-8C05-A5BDA2B79E4B}" type="presOf" srcId="{59E7433E-EA1A-A445-8F72-1DCCEC9CF854}" destId="{92EB25B1-D4AE-754E-BD44-115E26D1FF80}" srcOrd="0" destOrd="0" presId="urn:microsoft.com/office/officeart/2005/8/layout/process5"/>
    <dgm:cxn modelId="{88A5F4A3-745B-D44B-AEC4-67B96700A686}" type="presOf" srcId="{206E47A8-99B6-484A-AD35-04DCB9238B9B}" destId="{AC48ED73-8B05-6041-911E-F23E178815C4}" srcOrd="1" destOrd="0" presId="urn:microsoft.com/office/officeart/2005/8/layout/process5"/>
    <dgm:cxn modelId="{2038CBA5-A8B4-2F4F-88D5-D270FCD148DC}" type="presOf" srcId="{89DBDFDC-5EB5-0B49-A8D0-DB22ECB982AF}" destId="{F8E19199-589F-1946-8222-73EA4584121E}" srcOrd="0" destOrd="0" presId="urn:microsoft.com/office/officeart/2005/8/layout/process5"/>
    <dgm:cxn modelId="{9A8098B2-9CE9-D942-9547-38EF361DD3D4}" srcId="{EB4866D8-1266-8945-89C4-F4CD4F9D8A6F}" destId="{6E882DEC-3034-E942-B5AA-2835D77DD5C8}" srcOrd="1" destOrd="0" parTransId="{11E32BAA-4A06-9844-B381-3F8D7D686934}" sibTransId="{DE8B183B-7E7F-5749-9A67-A6C365A09A85}"/>
    <dgm:cxn modelId="{AA15AFB2-2C77-3142-AD36-8D6ED0CAACDE}" type="presOf" srcId="{04D5671A-AE7F-BD4E-9B86-A6A6425F59A8}" destId="{DC4C8257-9496-D04B-A26B-2200A3FFE3E7}" srcOrd="1" destOrd="0" presId="urn:microsoft.com/office/officeart/2005/8/layout/process5"/>
    <dgm:cxn modelId="{A56E20BA-CE81-3845-B63D-BDC1718CA0DA}" type="presOf" srcId="{F9BD6EF9-8382-F144-B9CD-FB838C6C03F9}" destId="{C234DD4B-5CB7-E549-AD0E-83532D584FCF}" srcOrd="0" destOrd="1" presId="urn:microsoft.com/office/officeart/2005/8/layout/process5"/>
    <dgm:cxn modelId="{B77E5BBC-E48A-9F44-93AA-F124CC378B7E}" type="presOf" srcId="{00735B98-C924-5743-B429-DBBBDEA50165}" destId="{680472FB-1DED-B043-9C18-8E9AFCBED6E9}" srcOrd="0" destOrd="0" presId="urn:microsoft.com/office/officeart/2005/8/layout/process5"/>
    <dgm:cxn modelId="{3DE395BD-2A5C-D449-AF86-99D3C112784F}" type="presOf" srcId="{748D4455-259E-4245-ADD2-8DDAC2A60773}" destId="{7060A806-1549-3F45-A072-7BB9691C2D8D}" srcOrd="1" destOrd="0" presId="urn:microsoft.com/office/officeart/2005/8/layout/process5"/>
    <dgm:cxn modelId="{871584CA-547D-DB48-94C4-0F86427D355B}" type="presOf" srcId="{63B03111-9832-1646-BDF4-5D9B749EF795}" destId="{B4D5E3D8-47D8-1A4C-9387-6DE60324DF6F}" srcOrd="0" destOrd="1" presId="urn:microsoft.com/office/officeart/2005/8/layout/process5"/>
    <dgm:cxn modelId="{7508F7CB-76FC-3043-811E-8A4CE7CBEBA3}" type="presOf" srcId="{60FEA49A-52E5-FB49-B9D7-919B8E8D64F4}" destId="{FBF1C564-B2B8-4C41-BE63-B8171F8EB76E}" srcOrd="0" destOrd="1" presId="urn:microsoft.com/office/officeart/2005/8/layout/process5"/>
    <dgm:cxn modelId="{A0E506CD-09B9-3549-9920-3C48F6D1CA55}" type="presOf" srcId="{69F25C00-F7E1-8B47-8544-B81240B6C7F2}" destId="{F11F753D-D453-BC4F-BACE-C4F8A11ECEA5}" srcOrd="0" destOrd="2" presId="urn:microsoft.com/office/officeart/2005/8/layout/process5"/>
    <dgm:cxn modelId="{8497B9D0-5691-E848-8EE3-C51BC656F8B1}" srcId="{E9FB0F4E-6967-3B44-A32F-E8B1C7AE98D5}" destId="{AE199458-77CF-8440-8970-F024006EA226}" srcOrd="4" destOrd="0" parTransId="{8FD87771-F4E1-DC47-B38A-8EDD08A5C725}" sibTransId="{89DBDFDC-5EB5-0B49-A8D0-DB22ECB982AF}"/>
    <dgm:cxn modelId="{445B7ADC-F7C5-5046-9BEE-3618E0EEE919}" srcId="{4F2509E8-87E6-2347-B926-EB9BDDECA6FD}" destId="{761579F4-10DF-F244-9532-25DEF4807D83}" srcOrd="2" destOrd="0" parTransId="{4C55FAFB-140B-EA49-9492-2DC8E373D8C0}" sibTransId="{3543ED0F-366F-8D44-8E9F-A843D81464D5}"/>
    <dgm:cxn modelId="{890194DD-304B-C447-9AF3-AFAE634C6D43}" srcId="{4F2509E8-87E6-2347-B926-EB9BDDECA6FD}" destId="{F9BD6EF9-8382-F144-B9CD-FB838C6C03F9}" srcOrd="0" destOrd="0" parTransId="{137D12B5-70FE-6847-BD89-CA99FC0D41AD}" sibTransId="{49EC0DFE-61E7-374D-A1BD-7617E9E9166B}"/>
    <dgm:cxn modelId="{2CEF06DE-6258-7440-8A8D-E90FA2F30839}" type="presOf" srcId="{4300FFA5-0FE1-0644-9B26-EF0EC29D2E58}" destId="{C225C079-1737-3742-99A0-0A7B593214FB}" srcOrd="0" destOrd="0" presId="urn:microsoft.com/office/officeart/2005/8/layout/process5"/>
    <dgm:cxn modelId="{A1CEA2E5-F1DD-EF48-A85B-4A04D4565509}" srcId="{E9FB0F4E-6967-3B44-A32F-E8B1C7AE98D5}" destId="{EB4866D8-1266-8945-89C4-F4CD4F9D8A6F}" srcOrd="3" destOrd="0" parTransId="{4276625C-E1F0-F840-90D6-CE76DDBB799C}" sibTransId="{206E47A8-99B6-484A-AD35-04DCB9238B9B}"/>
    <dgm:cxn modelId="{E7042CE6-A233-CB47-A6F5-D0D71F329C45}" srcId="{EB4866D8-1266-8945-89C4-F4CD4F9D8A6F}" destId="{471C43CE-832D-774D-BB7A-57512EFB5879}" srcOrd="2" destOrd="0" parTransId="{C2B9F4EE-A410-1B4C-9D53-DB22DB03D31F}" sibTransId="{DE50C641-CD08-A846-B7EB-02241BA70688}"/>
    <dgm:cxn modelId="{45F7F9E8-95D2-CA40-854F-9EFFBA8C51D6}" type="presOf" srcId="{206E47A8-99B6-484A-AD35-04DCB9238B9B}" destId="{5383FDA3-64FA-604A-8CAF-995772572DB0}" srcOrd="0" destOrd="0" presId="urn:microsoft.com/office/officeart/2005/8/layout/process5"/>
    <dgm:cxn modelId="{467F9BED-D392-3940-B061-1699282DB62A}" srcId="{E9FB0F4E-6967-3B44-A32F-E8B1C7AE98D5}" destId="{882FED25-8C48-F941-A0FE-6B2DFF5CD464}" srcOrd="5" destOrd="0" parTransId="{B419AD8C-EBD7-5443-9C93-E4B849DE07B6}" sibTransId="{030A6B87-CA32-C340-A552-365F7A05C57F}"/>
    <dgm:cxn modelId="{ACB3C1F8-AF17-F641-83DF-2B77AC2173F2}" type="presOf" srcId="{030A6B87-CA32-C340-A552-365F7A05C57F}" destId="{2E3787C8-BF17-C343-9F7D-55355502CEE3}" srcOrd="1" destOrd="0" presId="urn:microsoft.com/office/officeart/2005/8/layout/process5"/>
    <dgm:cxn modelId="{E57CD3FB-72DE-F644-89FB-39D8FB6599FA}" type="presOf" srcId="{00735B98-C924-5743-B429-DBBBDEA50165}" destId="{002AA36D-CAF6-0343-B244-6F6849B9EB75}" srcOrd="1" destOrd="0" presId="urn:microsoft.com/office/officeart/2005/8/layout/process5"/>
    <dgm:cxn modelId="{7F8A83C4-DF92-674F-9901-9E29B216E0A2}" type="presParOf" srcId="{CBF254FA-D4E0-B74E-A18D-AE53AEBD67CD}" destId="{B4D5E3D8-47D8-1A4C-9387-6DE60324DF6F}" srcOrd="0" destOrd="0" presId="urn:microsoft.com/office/officeart/2005/8/layout/process5"/>
    <dgm:cxn modelId="{A08B2B19-5656-5E46-BB58-7FE7B6C3A7C9}" type="presParOf" srcId="{CBF254FA-D4E0-B74E-A18D-AE53AEBD67CD}" destId="{A58869D2-B78E-DD40-ACB3-9F052F33CBCE}" srcOrd="1" destOrd="0" presId="urn:microsoft.com/office/officeart/2005/8/layout/process5"/>
    <dgm:cxn modelId="{C454612D-F0F0-E14D-8E48-86577D0681D6}" type="presParOf" srcId="{A58869D2-B78E-DD40-ACB3-9F052F33CBCE}" destId="{814C8FA7-CFA6-FA42-8BC8-CD119ED58623}" srcOrd="0" destOrd="0" presId="urn:microsoft.com/office/officeart/2005/8/layout/process5"/>
    <dgm:cxn modelId="{71DD84D1-0B88-C84F-AE6E-112D74268CE8}" type="presParOf" srcId="{CBF254FA-D4E0-B74E-A18D-AE53AEBD67CD}" destId="{C234DD4B-5CB7-E549-AD0E-83532D584FCF}" srcOrd="2" destOrd="0" presId="urn:microsoft.com/office/officeart/2005/8/layout/process5"/>
    <dgm:cxn modelId="{A6608B84-5BAF-A846-85DB-0D0B91E37986}" type="presParOf" srcId="{CBF254FA-D4E0-B74E-A18D-AE53AEBD67CD}" destId="{16C02E65-2210-C24E-8692-38A2A70EC148}" srcOrd="3" destOrd="0" presId="urn:microsoft.com/office/officeart/2005/8/layout/process5"/>
    <dgm:cxn modelId="{DDA86523-6C9F-E448-845B-0A42D6E12684}" type="presParOf" srcId="{16C02E65-2210-C24E-8692-38A2A70EC148}" destId="{7060A806-1549-3F45-A072-7BB9691C2D8D}" srcOrd="0" destOrd="0" presId="urn:microsoft.com/office/officeart/2005/8/layout/process5"/>
    <dgm:cxn modelId="{E512A88E-2481-0A4E-9C24-EB75ACF64300}" type="presParOf" srcId="{CBF254FA-D4E0-B74E-A18D-AE53AEBD67CD}" destId="{FBF1C564-B2B8-4C41-BE63-B8171F8EB76E}" srcOrd="4" destOrd="0" presId="urn:microsoft.com/office/officeart/2005/8/layout/process5"/>
    <dgm:cxn modelId="{9D8126B7-D264-0641-A0BE-EA0877F06B45}" type="presParOf" srcId="{CBF254FA-D4E0-B74E-A18D-AE53AEBD67CD}" destId="{680472FB-1DED-B043-9C18-8E9AFCBED6E9}" srcOrd="5" destOrd="0" presId="urn:microsoft.com/office/officeart/2005/8/layout/process5"/>
    <dgm:cxn modelId="{56198BEB-49F7-2C4B-8D22-8DBDD2B6C84D}" type="presParOf" srcId="{680472FB-1DED-B043-9C18-8E9AFCBED6E9}" destId="{002AA36D-CAF6-0343-B244-6F6849B9EB75}" srcOrd="0" destOrd="0" presId="urn:microsoft.com/office/officeart/2005/8/layout/process5"/>
    <dgm:cxn modelId="{5C2B0342-8FFD-164D-AD17-CD41A98EF156}" type="presParOf" srcId="{CBF254FA-D4E0-B74E-A18D-AE53AEBD67CD}" destId="{CC8F3904-974E-2647-9B88-B6062079D1ED}" srcOrd="6" destOrd="0" presId="urn:microsoft.com/office/officeart/2005/8/layout/process5"/>
    <dgm:cxn modelId="{9C15ACB1-1411-DD42-A865-934CA5C7156B}" type="presParOf" srcId="{CBF254FA-D4E0-B74E-A18D-AE53AEBD67CD}" destId="{5383FDA3-64FA-604A-8CAF-995772572DB0}" srcOrd="7" destOrd="0" presId="urn:microsoft.com/office/officeart/2005/8/layout/process5"/>
    <dgm:cxn modelId="{DC9BD835-FC77-4E4F-ACB0-CA983131FD0B}" type="presParOf" srcId="{5383FDA3-64FA-604A-8CAF-995772572DB0}" destId="{AC48ED73-8B05-6041-911E-F23E178815C4}" srcOrd="0" destOrd="0" presId="urn:microsoft.com/office/officeart/2005/8/layout/process5"/>
    <dgm:cxn modelId="{5C74A403-0B11-AF4B-9244-65D39232F884}" type="presParOf" srcId="{CBF254FA-D4E0-B74E-A18D-AE53AEBD67CD}" destId="{F11F753D-D453-BC4F-BACE-C4F8A11ECEA5}" srcOrd="8" destOrd="0" presId="urn:microsoft.com/office/officeart/2005/8/layout/process5"/>
    <dgm:cxn modelId="{485F9726-05AC-F441-8FE0-385E5B103E36}" type="presParOf" srcId="{CBF254FA-D4E0-B74E-A18D-AE53AEBD67CD}" destId="{F8E19199-589F-1946-8222-73EA4584121E}" srcOrd="9" destOrd="0" presId="urn:microsoft.com/office/officeart/2005/8/layout/process5"/>
    <dgm:cxn modelId="{678B64E3-BB14-9443-9C28-BAF379A94C2A}" type="presParOf" srcId="{F8E19199-589F-1946-8222-73EA4584121E}" destId="{1E3ABFF9-C6C0-0441-8FEA-3F98FEF0374E}" srcOrd="0" destOrd="0" presId="urn:microsoft.com/office/officeart/2005/8/layout/process5"/>
    <dgm:cxn modelId="{82332E0B-3DF2-A24D-BC83-2EBFB8E2E536}" type="presParOf" srcId="{CBF254FA-D4E0-B74E-A18D-AE53AEBD67CD}" destId="{529FCC09-4687-E147-80E8-2EB7609DC9CF}" srcOrd="10" destOrd="0" presId="urn:microsoft.com/office/officeart/2005/8/layout/process5"/>
    <dgm:cxn modelId="{84E727FC-8DF8-9948-B439-07C8E787C3A6}" type="presParOf" srcId="{CBF254FA-D4E0-B74E-A18D-AE53AEBD67CD}" destId="{5381123D-2C93-3241-8E06-B77D04CAE8EC}" srcOrd="11" destOrd="0" presId="urn:microsoft.com/office/officeart/2005/8/layout/process5"/>
    <dgm:cxn modelId="{782EF668-7538-6A4E-B319-8B048FFE4044}" type="presParOf" srcId="{5381123D-2C93-3241-8E06-B77D04CAE8EC}" destId="{2E3787C8-BF17-C343-9F7D-55355502CEE3}" srcOrd="0" destOrd="0" presId="urn:microsoft.com/office/officeart/2005/8/layout/process5"/>
    <dgm:cxn modelId="{6AEAA92D-C4D5-D643-8CD4-71C3C81BEC92}" type="presParOf" srcId="{CBF254FA-D4E0-B74E-A18D-AE53AEBD67CD}" destId="{1850AAD1-4903-FE47-A71D-0B73E666CD99}" srcOrd="12" destOrd="0" presId="urn:microsoft.com/office/officeart/2005/8/layout/process5"/>
    <dgm:cxn modelId="{063A4DBB-D75A-ED40-B0C7-C31F5B69AAC9}" type="presParOf" srcId="{CBF254FA-D4E0-B74E-A18D-AE53AEBD67CD}" destId="{D7CE2DAE-ABF0-9641-AE1A-0DB79AEBD84A}" srcOrd="13" destOrd="0" presId="urn:microsoft.com/office/officeart/2005/8/layout/process5"/>
    <dgm:cxn modelId="{0AD1E0B4-C417-0647-9C40-7D0AFD2699D0}" type="presParOf" srcId="{D7CE2DAE-ABF0-9641-AE1A-0DB79AEBD84A}" destId="{DC4C8257-9496-D04B-A26B-2200A3FFE3E7}" srcOrd="0" destOrd="0" presId="urn:microsoft.com/office/officeart/2005/8/layout/process5"/>
    <dgm:cxn modelId="{345AAA4E-7EE1-C44D-B312-3D470151EE07}" type="presParOf" srcId="{CBF254FA-D4E0-B74E-A18D-AE53AEBD67CD}" destId="{0538887E-FF31-324E-B401-E87E44AFF0AA}" srcOrd="14" destOrd="0" presId="urn:microsoft.com/office/officeart/2005/8/layout/process5"/>
    <dgm:cxn modelId="{274BBA1F-00C9-4243-B04B-070A035D8E9F}" type="presParOf" srcId="{CBF254FA-D4E0-B74E-A18D-AE53AEBD67CD}" destId="{92EB25B1-D4AE-754E-BD44-115E26D1FF80}" srcOrd="15" destOrd="0" presId="urn:microsoft.com/office/officeart/2005/8/layout/process5"/>
    <dgm:cxn modelId="{3F5A20A5-5E14-734D-BDC8-243E9B365827}" type="presParOf" srcId="{92EB25B1-D4AE-754E-BD44-115E26D1FF80}" destId="{B4D2AADB-2320-D741-9683-970A9AF56C3E}" srcOrd="0" destOrd="0" presId="urn:microsoft.com/office/officeart/2005/8/layout/process5"/>
    <dgm:cxn modelId="{9D22F929-339A-844D-9885-66AB1512A8AB}" type="presParOf" srcId="{CBF254FA-D4E0-B74E-A18D-AE53AEBD67CD}" destId="{C225C079-1737-3742-99A0-0A7B593214FB}" srcOrd="16" destOrd="0" presId="urn:microsoft.com/office/officeart/2005/8/layout/process5"/>
    <dgm:cxn modelId="{8E9D851C-5056-C849-9EBF-A78085CCC5D8}" type="presParOf" srcId="{CBF254FA-D4E0-B74E-A18D-AE53AEBD67CD}" destId="{C8297064-9915-AB4E-A9CB-FFEA8FC197B9}" srcOrd="17" destOrd="0" presId="urn:microsoft.com/office/officeart/2005/8/layout/process5"/>
    <dgm:cxn modelId="{94895D36-40FD-1046-B05E-C751DB16DF6D}" type="presParOf" srcId="{C8297064-9915-AB4E-A9CB-FFEA8FC197B9}" destId="{EDC8E22C-F874-6448-9DE8-54F7348385E0}" srcOrd="0" destOrd="0" presId="urn:microsoft.com/office/officeart/2005/8/layout/process5"/>
    <dgm:cxn modelId="{AEDD76F6-F2A2-594E-A0EE-C6571AC46FF2}" type="presParOf" srcId="{CBF254FA-D4E0-B74E-A18D-AE53AEBD67CD}" destId="{098F0226-B690-1B45-B506-7C933BFB7998}" srcOrd="18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2AD4B1E-4C6C-0E4A-B447-3FED685EDF7F}" type="doc">
      <dgm:prSet loTypeId="urn:microsoft.com/office/officeart/2005/8/layout/venn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74D053C-F4CE-3B4C-B71A-6D554E2C947B}">
      <dgm:prSet phldrT="[Text]" custT="1"/>
      <dgm:spPr/>
      <dgm:t>
        <a:bodyPr/>
        <a:lstStyle/>
        <a:p>
          <a:r>
            <a:rPr lang="en-US" sz="2000" dirty="0"/>
            <a:t>Decisionmakers</a:t>
          </a:r>
        </a:p>
      </dgm:t>
    </dgm:pt>
    <dgm:pt modelId="{AB9B67AC-C52F-1E4D-8935-02A3EAF3046C}" type="parTrans" cxnId="{BF61F085-FE11-344D-ADC5-E9F1075C951E}">
      <dgm:prSet/>
      <dgm:spPr/>
      <dgm:t>
        <a:bodyPr/>
        <a:lstStyle/>
        <a:p>
          <a:endParaRPr lang="en-US" sz="4000"/>
        </a:p>
      </dgm:t>
    </dgm:pt>
    <dgm:pt modelId="{78BA5BD6-F897-0E4E-93F7-108C52ED619B}" type="sibTrans" cxnId="{BF61F085-FE11-344D-ADC5-E9F1075C951E}">
      <dgm:prSet/>
      <dgm:spPr/>
      <dgm:t>
        <a:bodyPr/>
        <a:lstStyle/>
        <a:p>
          <a:endParaRPr lang="en-US" sz="4000"/>
        </a:p>
      </dgm:t>
    </dgm:pt>
    <dgm:pt modelId="{9CB42A65-528E-9648-BD07-35F081984E75}">
      <dgm:prSet phldrT="[Text]" custT="1"/>
      <dgm:spPr/>
      <dgm:t>
        <a:bodyPr/>
        <a:lstStyle/>
        <a:p>
          <a:r>
            <a:rPr lang="en-US" sz="2000" dirty="0"/>
            <a:t>Public</a:t>
          </a:r>
        </a:p>
      </dgm:t>
    </dgm:pt>
    <dgm:pt modelId="{BA07D999-92B9-2C4D-AB18-F4AE6C8440CE}" type="parTrans" cxnId="{8B8DBA8D-6DB6-6C45-B3F7-E9276B4C466F}">
      <dgm:prSet/>
      <dgm:spPr/>
      <dgm:t>
        <a:bodyPr/>
        <a:lstStyle/>
        <a:p>
          <a:endParaRPr lang="en-US" sz="4000"/>
        </a:p>
      </dgm:t>
    </dgm:pt>
    <dgm:pt modelId="{4A1760BE-CDEF-B74C-B977-D4482B9C5E66}" type="sibTrans" cxnId="{8B8DBA8D-6DB6-6C45-B3F7-E9276B4C466F}">
      <dgm:prSet/>
      <dgm:spPr/>
      <dgm:t>
        <a:bodyPr/>
        <a:lstStyle/>
        <a:p>
          <a:endParaRPr lang="en-US" sz="4000"/>
        </a:p>
      </dgm:t>
    </dgm:pt>
    <dgm:pt modelId="{5EB4D17B-BAE2-5848-A914-C3C9EC7FC3D4}">
      <dgm:prSet phldrT="[Text]" custT="1"/>
      <dgm:spPr/>
      <dgm:t>
        <a:bodyPr/>
        <a:lstStyle/>
        <a:p>
          <a:r>
            <a:rPr lang="en-US" sz="2000" dirty="0"/>
            <a:t>Media</a:t>
          </a:r>
        </a:p>
      </dgm:t>
    </dgm:pt>
    <dgm:pt modelId="{01C1F49E-2DD5-1045-8D49-3EC02A0A3CB5}" type="parTrans" cxnId="{18D80754-7900-E54F-A7F0-6A47AB6EF670}">
      <dgm:prSet/>
      <dgm:spPr/>
      <dgm:t>
        <a:bodyPr/>
        <a:lstStyle/>
        <a:p>
          <a:endParaRPr lang="en-US" sz="4000"/>
        </a:p>
      </dgm:t>
    </dgm:pt>
    <dgm:pt modelId="{5E952187-3B5B-284B-99C1-C4DC4D5E2B31}" type="sibTrans" cxnId="{18D80754-7900-E54F-A7F0-6A47AB6EF670}">
      <dgm:prSet/>
      <dgm:spPr/>
      <dgm:t>
        <a:bodyPr/>
        <a:lstStyle/>
        <a:p>
          <a:endParaRPr lang="en-US" sz="4000"/>
        </a:p>
      </dgm:t>
    </dgm:pt>
    <dgm:pt modelId="{8888D5E6-AAD8-914E-BD9D-89B25483E23E}">
      <dgm:prSet custT="1"/>
      <dgm:spPr/>
      <dgm:t>
        <a:bodyPr/>
        <a:lstStyle/>
        <a:p>
          <a:r>
            <a:rPr lang="en-US" sz="1900" dirty="0"/>
            <a:t>Analysts</a:t>
          </a:r>
        </a:p>
      </dgm:t>
    </dgm:pt>
    <dgm:pt modelId="{025C802D-FFAE-F84E-9FC8-8930C3586640}" type="parTrans" cxnId="{5722FD2F-CEA6-0740-B26A-BBFA43E3FFC7}">
      <dgm:prSet/>
      <dgm:spPr/>
      <dgm:t>
        <a:bodyPr/>
        <a:lstStyle/>
        <a:p>
          <a:endParaRPr lang="en-US" sz="4000"/>
        </a:p>
      </dgm:t>
    </dgm:pt>
    <dgm:pt modelId="{E2D087A5-7793-6341-94F0-D1AFD2C66030}" type="sibTrans" cxnId="{5722FD2F-CEA6-0740-B26A-BBFA43E3FFC7}">
      <dgm:prSet/>
      <dgm:spPr/>
      <dgm:t>
        <a:bodyPr/>
        <a:lstStyle/>
        <a:p>
          <a:endParaRPr lang="en-US" sz="4000"/>
        </a:p>
      </dgm:t>
    </dgm:pt>
    <dgm:pt modelId="{428C0746-9082-EE4C-8E0C-3A70473D110D}" type="pres">
      <dgm:prSet presAssocID="{C2AD4B1E-4C6C-0E4A-B447-3FED685EDF7F}" presName="compositeShape" presStyleCnt="0">
        <dgm:presLayoutVars>
          <dgm:chMax val="7"/>
          <dgm:dir/>
          <dgm:resizeHandles val="exact"/>
        </dgm:presLayoutVars>
      </dgm:prSet>
      <dgm:spPr/>
    </dgm:pt>
    <dgm:pt modelId="{C6672704-2C79-1549-AD4C-2ABDFCF80356}" type="pres">
      <dgm:prSet presAssocID="{074D053C-F4CE-3B4C-B71A-6D554E2C947B}" presName="circ1" presStyleLbl="vennNode1" presStyleIdx="0" presStyleCnt="4"/>
      <dgm:spPr/>
    </dgm:pt>
    <dgm:pt modelId="{34A79B68-7D0E-3548-B16D-A344B53C42D7}" type="pres">
      <dgm:prSet presAssocID="{074D053C-F4CE-3B4C-B71A-6D554E2C947B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722AF525-0CC7-AC4A-A727-F9C350590083}" type="pres">
      <dgm:prSet presAssocID="{9CB42A65-528E-9648-BD07-35F081984E75}" presName="circ2" presStyleLbl="vennNode1" presStyleIdx="1" presStyleCnt="4"/>
      <dgm:spPr/>
    </dgm:pt>
    <dgm:pt modelId="{14A73B84-527A-7348-8EF4-16DBAC4F830F}" type="pres">
      <dgm:prSet presAssocID="{9CB42A65-528E-9648-BD07-35F081984E75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85F9DA02-39B5-FC4E-B79B-68AACD563952}" type="pres">
      <dgm:prSet presAssocID="{5EB4D17B-BAE2-5848-A914-C3C9EC7FC3D4}" presName="circ3" presStyleLbl="vennNode1" presStyleIdx="2" presStyleCnt="4"/>
      <dgm:spPr/>
    </dgm:pt>
    <dgm:pt modelId="{8454E171-7543-534C-9DFF-A446825C9E6C}" type="pres">
      <dgm:prSet presAssocID="{5EB4D17B-BAE2-5848-A914-C3C9EC7FC3D4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D2CE4B38-2232-844C-A2B6-62B6C4FA1350}" type="pres">
      <dgm:prSet presAssocID="{8888D5E6-AAD8-914E-BD9D-89B25483E23E}" presName="circ4" presStyleLbl="vennNode1" presStyleIdx="3" presStyleCnt="4" custScaleX="104231" custLinFactNeighborX="405"/>
      <dgm:spPr/>
    </dgm:pt>
    <dgm:pt modelId="{F9546548-07C4-0241-B72E-F7BB5941F0B6}" type="pres">
      <dgm:prSet presAssocID="{8888D5E6-AAD8-914E-BD9D-89B25483E23E}" presName="circ4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7AF05901-F4CD-3747-9C54-44C6AF9C3CDD}" type="presOf" srcId="{C2AD4B1E-4C6C-0E4A-B447-3FED685EDF7F}" destId="{428C0746-9082-EE4C-8E0C-3A70473D110D}" srcOrd="0" destOrd="0" presId="urn:microsoft.com/office/officeart/2005/8/layout/venn1"/>
    <dgm:cxn modelId="{B2E7711D-1AE1-C44E-940C-AE508F5B0B07}" type="presOf" srcId="{5EB4D17B-BAE2-5848-A914-C3C9EC7FC3D4}" destId="{8454E171-7543-534C-9DFF-A446825C9E6C}" srcOrd="1" destOrd="0" presId="urn:microsoft.com/office/officeart/2005/8/layout/venn1"/>
    <dgm:cxn modelId="{72DA8F25-39B9-4C48-810F-C1F96E262909}" type="presOf" srcId="{8888D5E6-AAD8-914E-BD9D-89B25483E23E}" destId="{F9546548-07C4-0241-B72E-F7BB5941F0B6}" srcOrd="1" destOrd="0" presId="urn:microsoft.com/office/officeart/2005/8/layout/venn1"/>
    <dgm:cxn modelId="{5722FD2F-CEA6-0740-B26A-BBFA43E3FFC7}" srcId="{C2AD4B1E-4C6C-0E4A-B447-3FED685EDF7F}" destId="{8888D5E6-AAD8-914E-BD9D-89B25483E23E}" srcOrd="3" destOrd="0" parTransId="{025C802D-FFAE-F84E-9FC8-8930C3586640}" sibTransId="{E2D087A5-7793-6341-94F0-D1AFD2C66030}"/>
    <dgm:cxn modelId="{1DC3FF33-D66A-A84D-9AE4-D63156EDF224}" type="presOf" srcId="{9CB42A65-528E-9648-BD07-35F081984E75}" destId="{14A73B84-527A-7348-8EF4-16DBAC4F830F}" srcOrd="1" destOrd="0" presId="urn:microsoft.com/office/officeart/2005/8/layout/venn1"/>
    <dgm:cxn modelId="{BD76F93E-CCDD-8941-BC0A-36E73104BD70}" type="presOf" srcId="{8888D5E6-AAD8-914E-BD9D-89B25483E23E}" destId="{D2CE4B38-2232-844C-A2B6-62B6C4FA1350}" srcOrd="0" destOrd="0" presId="urn:microsoft.com/office/officeart/2005/8/layout/venn1"/>
    <dgm:cxn modelId="{18D80754-7900-E54F-A7F0-6A47AB6EF670}" srcId="{C2AD4B1E-4C6C-0E4A-B447-3FED685EDF7F}" destId="{5EB4D17B-BAE2-5848-A914-C3C9EC7FC3D4}" srcOrd="2" destOrd="0" parTransId="{01C1F49E-2DD5-1045-8D49-3EC02A0A3CB5}" sibTransId="{5E952187-3B5B-284B-99C1-C4DC4D5E2B31}"/>
    <dgm:cxn modelId="{E1055656-15E1-854B-BCA0-F1562F8E8C7D}" type="presOf" srcId="{074D053C-F4CE-3B4C-B71A-6D554E2C947B}" destId="{C6672704-2C79-1549-AD4C-2ABDFCF80356}" srcOrd="0" destOrd="0" presId="urn:microsoft.com/office/officeart/2005/8/layout/venn1"/>
    <dgm:cxn modelId="{BF61F085-FE11-344D-ADC5-E9F1075C951E}" srcId="{C2AD4B1E-4C6C-0E4A-B447-3FED685EDF7F}" destId="{074D053C-F4CE-3B4C-B71A-6D554E2C947B}" srcOrd="0" destOrd="0" parTransId="{AB9B67AC-C52F-1E4D-8935-02A3EAF3046C}" sibTransId="{78BA5BD6-F897-0E4E-93F7-108C52ED619B}"/>
    <dgm:cxn modelId="{8B8DBA8D-6DB6-6C45-B3F7-E9276B4C466F}" srcId="{C2AD4B1E-4C6C-0E4A-B447-3FED685EDF7F}" destId="{9CB42A65-528E-9648-BD07-35F081984E75}" srcOrd="1" destOrd="0" parTransId="{BA07D999-92B9-2C4D-AB18-F4AE6C8440CE}" sibTransId="{4A1760BE-CDEF-B74C-B977-D4482B9C5E66}"/>
    <dgm:cxn modelId="{44BBA2A0-BCE7-1D49-83E0-6DBBD982729C}" type="presOf" srcId="{5EB4D17B-BAE2-5848-A914-C3C9EC7FC3D4}" destId="{85F9DA02-39B5-FC4E-B79B-68AACD563952}" srcOrd="0" destOrd="0" presId="urn:microsoft.com/office/officeart/2005/8/layout/venn1"/>
    <dgm:cxn modelId="{7A1874B1-A68C-2D4E-8D98-FE539BD1F273}" type="presOf" srcId="{9CB42A65-528E-9648-BD07-35F081984E75}" destId="{722AF525-0CC7-AC4A-A727-F9C350590083}" srcOrd="0" destOrd="0" presId="urn:microsoft.com/office/officeart/2005/8/layout/venn1"/>
    <dgm:cxn modelId="{6A431EEC-9ACD-5A4E-8915-E7983AAA45D8}" type="presOf" srcId="{074D053C-F4CE-3B4C-B71A-6D554E2C947B}" destId="{34A79B68-7D0E-3548-B16D-A344B53C42D7}" srcOrd="1" destOrd="0" presId="urn:microsoft.com/office/officeart/2005/8/layout/venn1"/>
    <dgm:cxn modelId="{C5D8137F-4670-AC40-B61C-8115C554C4F4}" type="presParOf" srcId="{428C0746-9082-EE4C-8E0C-3A70473D110D}" destId="{C6672704-2C79-1549-AD4C-2ABDFCF80356}" srcOrd="0" destOrd="0" presId="urn:microsoft.com/office/officeart/2005/8/layout/venn1"/>
    <dgm:cxn modelId="{958C79E5-85B2-FD4D-AA29-144704E6FB96}" type="presParOf" srcId="{428C0746-9082-EE4C-8E0C-3A70473D110D}" destId="{34A79B68-7D0E-3548-B16D-A344B53C42D7}" srcOrd="1" destOrd="0" presId="urn:microsoft.com/office/officeart/2005/8/layout/venn1"/>
    <dgm:cxn modelId="{4F64DFA8-F8A7-6040-8FCD-ADBDB093998C}" type="presParOf" srcId="{428C0746-9082-EE4C-8E0C-3A70473D110D}" destId="{722AF525-0CC7-AC4A-A727-F9C350590083}" srcOrd="2" destOrd="0" presId="urn:microsoft.com/office/officeart/2005/8/layout/venn1"/>
    <dgm:cxn modelId="{B4BA09F3-F304-7A44-8E32-1ADB1445FD1D}" type="presParOf" srcId="{428C0746-9082-EE4C-8E0C-3A70473D110D}" destId="{14A73B84-527A-7348-8EF4-16DBAC4F830F}" srcOrd="3" destOrd="0" presId="urn:microsoft.com/office/officeart/2005/8/layout/venn1"/>
    <dgm:cxn modelId="{4C49A29B-4FB2-FB49-8CA3-560E0E3A21CE}" type="presParOf" srcId="{428C0746-9082-EE4C-8E0C-3A70473D110D}" destId="{85F9DA02-39B5-FC4E-B79B-68AACD563952}" srcOrd="4" destOrd="0" presId="urn:microsoft.com/office/officeart/2005/8/layout/venn1"/>
    <dgm:cxn modelId="{848B2435-75C5-2C4F-92FE-4570B9A9D44B}" type="presParOf" srcId="{428C0746-9082-EE4C-8E0C-3A70473D110D}" destId="{8454E171-7543-534C-9DFF-A446825C9E6C}" srcOrd="5" destOrd="0" presId="urn:microsoft.com/office/officeart/2005/8/layout/venn1"/>
    <dgm:cxn modelId="{B5EE7477-BC3F-554C-8CE8-E34FE431D381}" type="presParOf" srcId="{428C0746-9082-EE4C-8E0C-3A70473D110D}" destId="{D2CE4B38-2232-844C-A2B6-62B6C4FA1350}" srcOrd="6" destOrd="0" presId="urn:microsoft.com/office/officeart/2005/8/layout/venn1"/>
    <dgm:cxn modelId="{EC5B6853-170B-5647-82A9-A1FA7515228F}" type="presParOf" srcId="{428C0746-9082-EE4C-8E0C-3A70473D110D}" destId="{F9546548-07C4-0241-B72E-F7BB5941F0B6}" srcOrd="7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C579582-F224-9249-B50B-7D4855CA5E6E}" type="doc">
      <dgm:prSet loTypeId="urn:microsoft.com/office/officeart/2005/8/layout/default" loCatId="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63C6227A-CA9D-DB4E-8C83-FE635D4B8B92}">
      <dgm:prSet phldrT="[Text]" custT="1"/>
      <dgm:spPr>
        <a:xfrm>
          <a:off x="0" y="98739"/>
          <a:ext cx="2630283" cy="1578170"/>
        </a:xfrm>
        <a:prstGeom prst="rect">
          <a:avLst/>
        </a:prstGeom>
        <a:solidFill>
          <a:srgbClr val="C0504D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 vert="horz"/>
        <a:lstStyle/>
        <a:p>
          <a:pPr>
            <a:buNone/>
          </a:pPr>
          <a:r>
            <a:rPr lang="en-US" sz="20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Privacy</a:t>
          </a:r>
        </a:p>
      </dgm:t>
    </dgm:pt>
    <dgm:pt modelId="{4387115A-EBD8-474A-9FE3-7D304E866D0D}" type="parTrans" cxnId="{C64BF992-E95D-864F-BC0E-6DCD7A5174E0}">
      <dgm:prSet/>
      <dgm:spPr/>
      <dgm:t>
        <a:bodyPr/>
        <a:lstStyle/>
        <a:p>
          <a:endParaRPr lang="en-US"/>
        </a:p>
      </dgm:t>
    </dgm:pt>
    <dgm:pt modelId="{ECFE99F0-3EA6-AE44-BB32-F705CFC04B42}" type="sibTrans" cxnId="{C64BF992-E95D-864F-BC0E-6DCD7A5174E0}">
      <dgm:prSet/>
      <dgm:spPr/>
      <dgm:t>
        <a:bodyPr/>
        <a:lstStyle/>
        <a:p>
          <a:endParaRPr lang="en-US"/>
        </a:p>
      </dgm:t>
    </dgm:pt>
    <dgm:pt modelId="{FDCD6ACD-B077-454D-944E-86E7E3350F79}">
      <dgm:prSet phldrT="[Text]" custT="1"/>
      <dgm:spPr>
        <a:xfrm>
          <a:off x="2893312" y="98739"/>
          <a:ext cx="2630283" cy="1578170"/>
        </a:xfrm>
        <a:prstGeom prst="rect">
          <a:avLst/>
        </a:prstGeom>
        <a:solidFill>
          <a:srgbClr val="C0504D">
            <a:hueOff val="1170380"/>
            <a:satOff val="-1460"/>
            <a:lumOff val="343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 vert="horz"/>
        <a:lstStyle/>
        <a:p>
          <a:pPr>
            <a:buNone/>
          </a:pPr>
          <a:r>
            <a:rPr lang="en-US" sz="20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Data Ownership</a:t>
          </a:r>
        </a:p>
      </dgm:t>
    </dgm:pt>
    <dgm:pt modelId="{5C5116C5-DFE3-4246-8B21-8683F07147AB}" type="parTrans" cxnId="{AD661072-6B96-4044-B298-8A087555795C}">
      <dgm:prSet/>
      <dgm:spPr/>
      <dgm:t>
        <a:bodyPr/>
        <a:lstStyle/>
        <a:p>
          <a:endParaRPr lang="en-US"/>
        </a:p>
      </dgm:t>
    </dgm:pt>
    <dgm:pt modelId="{88F5AB8F-4ED6-134A-97F4-933723876EF5}" type="sibTrans" cxnId="{AD661072-6B96-4044-B298-8A087555795C}">
      <dgm:prSet/>
      <dgm:spPr/>
      <dgm:t>
        <a:bodyPr/>
        <a:lstStyle/>
        <a:p>
          <a:endParaRPr lang="en-US"/>
        </a:p>
      </dgm:t>
    </dgm:pt>
    <dgm:pt modelId="{1A161DD2-BA9A-1F41-AAB0-05E72D64E065}">
      <dgm:prSet phldrT="[Text]" custT="1"/>
      <dgm:spPr>
        <a:xfrm>
          <a:off x="5786624" y="98739"/>
          <a:ext cx="2630283" cy="1578170"/>
        </a:xfrm>
        <a:prstGeom prst="rect">
          <a:avLst/>
        </a:prstGeom>
        <a:solidFill>
          <a:srgbClr val="C0504D">
            <a:hueOff val="2340759"/>
            <a:satOff val="-2919"/>
            <a:lumOff val="686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 vert="horz"/>
        <a:lstStyle/>
        <a:p>
          <a:pPr>
            <a:buNone/>
          </a:pPr>
          <a:r>
            <a:rPr lang="en-US" sz="20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Bias, Equity, &amp; Fairness</a:t>
          </a:r>
        </a:p>
      </dgm:t>
    </dgm:pt>
    <dgm:pt modelId="{249F4864-D1F2-2040-B2D9-70E1F329184F}" type="parTrans" cxnId="{9BCE4FF1-6E9A-7F46-B647-F45414868204}">
      <dgm:prSet/>
      <dgm:spPr/>
      <dgm:t>
        <a:bodyPr/>
        <a:lstStyle/>
        <a:p>
          <a:endParaRPr lang="en-US"/>
        </a:p>
      </dgm:t>
    </dgm:pt>
    <dgm:pt modelId="{D0DCE181-6F11-834E-9404-5B76BEA7F348}" type="sibTrans" cxnId="{9BCE4FF1-6E9A-7F46-B647-F45414868204}">
      <dgm:prSet/>
      <dgm:spPr/>
      <dgm:t>
        <a:bodyPr/>
        <a:lstStyle/>
        <a:p>
          <a:endParaRPr lang="en-US"/>
        </a:p>
      </dgm:t>
    </dgm:pt>
    <dgm:pt modelId="{03CB7B9E-D47A-BF4B-8BD0-A43768780FB3}">
      <dgm:prSet phldrT="[Text]" custT="1"/>
      <dgm:spPr>
        <a:xfrm>
          <a:off x="1446656" y="1939937"/>
          <a:ext cx="2630283" cy="1578170"/>
        </a:xfrm>
        <a:prstGeom prst="rect">
          <a:avLst/>
        </a:prstGeom>
        <a:solidFill>
          <a:srgbClr val="C0504D">
            <a:hueOff val="3511139"/>
            <a:satOff val="-4379"/>
            <a:lumOff val="103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 vert="horz"/>
        <a:lstStyle/>
        <a:p>
          <a:pPr>
            <a:buNone/>
          </a:pPr>
          <a:r>
            <a:rPr lang="en-US" sz="20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Transparency</a:t>
          </a:r>
        </a:p>
      </dgm:t>
    </dgm:pt>
    <dgm:pt modelId="{F40C0003-FB17-DD49-841B-811AE9B278F4}" type="parTrans" cxnId="{056DE792-C45E-0C4F-B746-40FD5FE6ECA3}">
      <dgm:prSet/>
      <dgm:spPr/>
      <dgm:t>
        <a:bodyPr/>
        <a:lstStyle/>
        <a:p>
          <a:endParaRPr lang="en-US"/>
        </a:p>
      </dgm:t>
    </dgm:pt>
    <dgm:pt modelId="{70980FD5-DAA3-A143-A71B-92CC869748E4}" type="sibTrans" cxnId="{056DE792-C45E-0C4F-B746-40FD5FE6ECA3}">
      <dgm:prSet/>
      <dgm:spPr/>
      <dgm:t>
        <a:bodyPr/>
        <a:lstStyle/>
        <a:p>
          <a:endParaRPr lang="en-US"/>
        </a:p>
      </dgm:t>
    </dgm:pt>
    <dgm:pt modelId="{97F13F62-187A-004F-8568-BDAB70D363F0}">
      <dgm:prSet phldrT="[Text]" custT="1"/>
      <dgm:spPr>
        <a:xfrm>
          <a:off x="4339968" y="1939937"/>
          <a:ext cx="2630283" cy="1578170"/>
        </a:xfrm>
        <a:prstGeom prst="rect">
          <a:avLst/>
        </a:prstGeom>
        <a:solidFill>
          <a:srgbClr val="C0504D">
            <a:hueOff val="4681519"/>
            <a:satOff val="-5839"/>
            <a:lumOff val="1373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 vert="horz"/>
        <a:lstStyle/>
        <a:p>
          <a:pPr>
            <a:buNone/>
          </a:pPr>
          <a:r>
            <a:rPr lang="en-US" sz="20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Trustworthiness and Accountability</a:t>
          </a:r>
        </a:p>
      </dgm:t>
    </dgm:pt>
    <dgm:pt modelId="{52306423-6E35-DE43-821A-00A55D36BB28}" type="parTrans" cxnId="{B61AFEA1-29D3-2E43-B0B6-3ED4B8DCF23F}">
      <dgm:prSet/>
      <dgm:spPr/>
      <dgm:t>
        <a:bodyPr/>
        <a:lstStyle/>
        <a:p>
          <a:endParaRPr lang="en-US"/>
        </a:p>
      </dgm:t>
    </dgm:pt>
    <dgm:pt modelId="{9509CBFD-D73F-3B46-8605-DC590288199D}" type="sibTrans" cxnId="{B61AFEA1-29D3-2E43-B0B6-3ED4B8DCF23F}">
      <dgm:prSet/>
      <dgm:spPr/>
      <dgm:t>
        <a:bodyPr/>
        <a:lstStyle/>
        <a:p>
          <a:endParaRPr lang="en-US"/>
        </a:p>
      </dgm:t>
    </dgm:pt>
    <dgm:pt modelId="{9CB038ED-3A36-754A-8726-7115A9798D9F}" type="pres">
      <dgm:prSet presAssocID="{5C579582-F224-9249-B50B-7D4855CA5E6E}" presName="diagram" presStyleCnt="0">
        <dgm:presLayoutVars>
          <dgm:dir/>
          <dgm:resizeHandles val="exact"/>
        </dgm:presLayoutVars>
      </dgm:prSet>
      <dgm:spPr/>
    </dgm:pt>
    <dgm:pt modelId="{791EAD40-A10E-2C44-88BB-E254D1FEED2A}" type="pres">
      <dgm:prSet presAssocID="{63C6227A-CA9D-DB4E-8C83-FE635D4B8B92}" presName="node" presStyleLbl="node1" presStyleIdx="0" presStyleCnt="5">
        <dgm:presLayoutVars>
          <dgm:bulletEnabled val="1"/>
        </dgm:presLayoutVars>
      </dgm:prSet>
      <dgm:spPr/>
    </dgm:pt>
    <dgm:pt modelId="{08B34DEE-75D2-7047-8F76-0202887FE396}" type="pres">
      <dgm:prSet presAssocID="{ECFE99F0-3EA6-AE44-BB32-F705CFC04B42}" presName="sibTrans" presStyleCnt="0"/>
      <dgm:spPr/>
    </dgm:pt>
    <dgm:pt modelId="{5DF36080-AA5F-044B-9B2D-18470035B1FB}" type="pres">
      <dgm:prSet presAssocID="{FDCD6ACD-B077-454D-944E-86E7E3350F79}" presName="node" presStyleLbl="node1" presStyleIdx="1" presStyleCnt="5">
        <dgm:presLayoutVars>
          <dgm:bulletEnabled val="1"/>
        </dgm:presLayoutVars>
      </dgm:prSet>
      <dgm:spPr/>
    </dgm:pt>
    <dgm:pt modelId="{6963F5FC-04A1-6A43-B31E-10B7B12BF0DE}" type="pres">
      <dgm:prSet presAssocID="{88F5AB8F-4ED6-134A-97F4-933723876EF5}" presName="sibTrans" presStyleCnt="0"/>
      <dgm:spPr/>
    </dgm:pt>
    <dgm:pt modelId="{73313321-B089-6142-89C3-6254719B2389}" type="pres">
      <dgm:prSet presAssocID="{1A161DD2-BA9A-1F41-AAB0-05E72D64E065}" presName="node" presStyleLbl="node1" presStyleIdx="2" presStyleCnt="5">
        <dgm:presLayoutVars>
          <dgm:bulletEnabled val="1"/>
        </dgm:presLayoutVars>
      </dgm:prSet>
      <dgm:spPr/>
    </dgm:pt>
    <dgm:pt modelId="{60A9DBD8-E73E-FC44-B7B3-C40A7E9D9A77}" type="pres">
      <dgm:prSet presAssocID="{D0DCE181-6F11-834E-9404-5B76BEA7F348}" presName="sibTrans" presStyleCnt="0"/>
      <dgm:spPr/>
    </dgm:pt>
    <dgm:pt modelId="{EF08E376-4E26-284A-B04A-2272E2B37BE4}" type="pres">
      <dgm:prSet presAssocID="{03CB7B9E-D47A-BF4B-8BD0-A43768780FB3}" presName="node" presStyleLbl="node1" presStyleIdx="3" presStyleCnt="5">
        <dgm:presLayoutVars>
          <dgm:bulletEnabled val="1"/>
        </dgm:presLayoutVars>
      </dgm:prSet>
      <dgm:spPr/>
    </dgm:pt>
    <dgm:pt modelId="{ACCFA2FA-3F6D-C647-A96E-5BBE8D7E70AD}" type="pres">
      <dgm:prSet presAssocID="{70980FD5-DAA3-A143-A71B-92CC869748E4}" presName="sibTrans" presStyleCnt="0"/>
      <dgm:spPr/>
    </dgm:pt>
    <dgm:pt modelId="{6716D9F6-4AA6-A540-8569-2BA0DEE70F42}" type="pres">
      <dgm:prSet presAssocID="{97F13F62-187A-004F-8568-BDAB70D363F0}" presName="node" presStyleLbl="node1" presStyleIdx="4" presStyleCnt="5">
        <dgm:presLayoutVars>
          <dgm:bulletEnabled val="1"/>
        </dgm:presLayoutVars>
      </dgm:prSet>
      <dgm:spPr/>
    </dgm:pt>
  </dgm:ptLst>
  <dgm:cxnLst>
    <dgm:cxn modelId="{AC9D0668-3DB7-784C-A02A-59653F4D58CC}" type="presOf" srcId="{97F13F62-187A-004F-8568-BDAB70D363F0}" destId="{6716D9F6-4AA6-A540-8569-2BA0DEE70F42}" srcOrd="0" destOrd="0" presId="urn:microsoft.com/office/officeart/2005/8/layout/default"/>
    <dgm:cxn modelId="{AD661072-6B96-4044-B298-8A087555795C}" srcId="{5C579582-F224-9249-B50B-7D4855CA5E6E}" destId="{FDCD6ACD-B077-454D-944E-86E7E3350F79}" srcOrd="1" destOrd="0" parTransId="{5C5116C5-DFE3-4246-8B21-8683F07147AB}" sibTransId="{88F5AB8F-4ED6-134A-97F4-933723876EF5}"/>
    <dgm:cxn modelId="{4DB2F58B-01BC-D844-A4CB-3CBC54FF0225}" type="presOf" srcId="{1A161DD2-BA9A-1F41-AAB0-05E72D64E065}" destId="{73313321-B089-6142-89C3-6254719B2389}" srcOrd="0" destOrd="0" presId="urn:microsoft.com/office/officeart/2005/8/layout/default"/>
    <dgm:cxn modelId="{C6506E8F-6D52-9148-A9D1-21B40907EC00}" type="presOf" srcId="{FDCD6ACD-B077-454D-944E-86E7E3350F79}" destId="{5DF36080-AA5F-044B-9B2D-18470035B1FB}" srcOrd="0" destOrd="0" presId="urn:microsoft.com/office/officeart/2005/8/layout/default"/>
    <dgm:cxn modelId="{056DE792-C45E-0C4F-B746-40FD5FE6ECA3}" srcId="{5C579582-F224-9249-B50B-7D4855CA5E6E}" destId="{03CB7B9E-D47A-BF4B-8BD0-A43768780FB3}" srcOrd="3" destOrd="0" parTransId="{F40C0003-FB17-DD49-841B-811AE9B278F4}" sibTransId="{70980FD5-DAA3-A143-A71B-92CC869748E4}"/>
    <dgm:cxn modelId="{C64BF992-E95D-864F-BC0E-6DCD7A5174E0}" srcId="{5C579582-F224-9249-B50B-7D4855CA5E6E}" destId="{63C6227A-CA9D-DB4E-8C83-FE635D4B8B92}" srcOrd="0" destOrd="0" parTransId="{4387115A-EBD8-474A-9FE3-7D304E866D0D}" sibTransId="{ECFE99F0-3EA6-AE44-BB32-F705CFC04B42}"/>
    <dgm:cxn modelId="{B61AFEA1-29D3-2E43-B0B6-3ED4B8DCF23F}" srcId="{5C579582-F224-9249-B50B-7D4855CA5E6E}" destId="{97F13F62-187A-004F-8568-BDAB70D363F0}" srcOrd="4" destOrd="0" parTransId="{52306423-6E35-DE43-821A-00A55D36BB28}" sibTransId="{9509CBFD-D73F-3B46-8605-DC590288199D}"/>
    <dgm:cxn modelId="{D84315A8-006D-DA41-97BE-4C21FE6823B2}" type="presOf" srcId="{5C579582-F224-9249-B50B-7D4855CA5E6E}" destId="{9CB038ED-3A36-754A-8726-7115A9798D9F}" srcOrd="0" destOrd="0" presId="urn:microsoft.com/office/officeart/2005/8/layout/default"/>
    <dgm:cxn modelId="{CDA80CCB-0378-264F-80E4-8D590F923F27}" type="presOf" srcId="{03CB7B9E-D47A-BF4B-8BD0-A43768780FB3}" destId="{EF08E376-4E26-284A-B04A-2272E2B37BE4}" srcOrd="0" destOrd="0" presId="urn:microsoft.com/office/officeart/2005/8/layout/default"/>
    <dgm:cxn modelId="{732391E5-2946-7944-AC24-D3D096B91CD3}" type="presOf" srcId="{63C6227A-CA9D-DB4E-8C83-FE635D4B8B92}" destId="{791EAD40-A10E-2C44-88BB-E254D1FEED2A}" srcOrd="0" destOrd="0" presId="urn:microsoft.com/office/officeart/2005/8/layout/default"/>
    <dgm:cxn modelId="{9BCE4FF1-6E9A-7F46-B647-F45414868204}" srcId="{5C579582-F224-9249-B50B-7D4855CA5E6E}" destId="{1A161DD2-BA9A-1F41-AAB0-05E72D64E065}" srcOrd="2" destOrd="0" parTransId="{249F4864-D1F2-2040-B2D9-70E1F329184F}" sibTransId="{D0DCE181-6F11-834E-9404-5B76BEA7F348}"/>
    <dgm:cxn modelId="{B12CEA2B-6334-4D40-BDB5-FAC888658397}" type="presParOf" srcId="{9CB038ED-3A36-754A-8726-7115A9798D9F}" destId="{791EAD40-A10E-2C44-88BB-E254D1FEED2A}" srcOrd="0" destOrd="0" presId="urn:microsoft.com/office/officeart/2005/8/layout/default"/>
    <dgm:cxn modelId="{EC02AFC4-2AC0-5B4E-8A36-A6AF238B71F9}" type="presParOf" srcId="{9CB038ED-3A36-754A-8726-7115A9798D9F}" destId="{08B34DEE-75D2-7047-8F76-0202887FE396}" srcOrd="1" destOrd="0" presId="urn:microsoft.com/office/officeart/2005/8/layout/default"/>
    <dgm:cxn modelId="{26D4B414-95EB-D440-B12D-9D97C0B59013}" type="presParOf" srcId="{9CB038ED-3A36-754A-8726-7115A9798D9F}" destId="{5DF36080-AA5F-044B-9B2D-18470035B1FB}" srcOrd="2" destOrd="0" presId="urn:microsoft.com/office/officeart/2005/8/layout/default"/>
    <dgm:cxn modelId="{A29377B6-301C-AB43-84FE-37803A747EAC}" type="presParOf" srcId="{9CB038ED-3A36-754A-8726-7115A9798D9F}" destId="{6963F5FC-04A1-6A43-B31E-10B7B12BF0DE}" srcOrd="3" destOrd="0" presId="urn:microsoft.com/office/officeart/2005/8/layout/default"/>
    <dgm:cxn modelId="{6D59BA24-0C86-AA44-8C1A-8F34235D1DCC}" type="presParOf" srcId="{9CB038ED-3A36-754A-8726-7115A9798D9F}" destId="{73313321-B089-6142-89C3-6254719B2389}" srcOrd="4" destOrd="0" presId="urn:microsoft.com/office/officeart/2005/8/layout/default"/>
    <dgm:cxn modelId="{4911F024-468A-8B4D-A41C-F8BCC13E6CB7}" type="presParOf" srcId="{9CB038ED-3A36-754A-8726-7115A9798D9F}" destId="{60A9DBD8-E73E-FC44-B7B3-C40A7E9D9A77}" srcOrd="5" destOrd="0" presId="urn:microsoft.com/office/officeart/2005/8/layout/default"/>
    <dgm:cxn modelId="{3CDAFCD7-783B-E54D-AB72-50BC54D14C78}" type="presParOf" srcId="{9CB038ED-3A36-754A-8726-7115A9798D9F}" destId="{EF08E376-4E26-284A-B04A-2272E2B37BE4}" srcOrd="6" destOrd="0" presId="urn:microsoft.com/office/officeart/2005/8/layout/default"/>
    <dgm:cxn modelId="{46B4496F-C613-5843-9286-30423178D958}" type="presParOf" srcId="{9CB038ED-3A36-754A-8726-7115A9798D9F}" destId="{ACCFA2FA-3F6D-C647-A96E-5BBE8D7E70AD}" srcOrd="7" destOrd="0" presId="urn:microsoft.com/office/officeart/2005/8/layout/default"/>
    <dgm:cxn modelId="{4C162F1D-4E9E-764D-93E3-FC3BCCC637B5}" type="presParOf" srcId="{9CB038ED-3A36-754A-8726-7115A9798D9F}" destId="{6716D9F6-4AA6-A540-8569-2BA0DEE70F42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C579582-F224-9249-B50B-7D4855CA5E6E}" type="doc">
      <dgm:prSet loTypeId="urn:microsoft.com/office/officeart/2005/8/layout/default" loCatId="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63C6227A-CA9D-DB4E-8C83-FE635D4B8B92}">
      <dgm:prSet phldrT="[Text]" custT="1"/>
      <dgm:spPr>
        <a:xfrm>
          <a:off x="0" y="98739"/>
          <a:ext cx="2630283" cy="1578170"/>
        </a:xfrm>
        <a:prstGeom prst="rect">
          <a:avLst/>
        </a:prstGeom>
        <a:solidFill>
          <a:schemeClr val="bg2">
            <a:lumMod val="60000"/>
            <a:lumOff val="40000"/>
          </a:scheme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 vert="horz"/>
        <a:lstStyle/>
        <a:p>
          <a:pPr>
            <a:buNone/>
          </a:pPr>
          <a:r>
            <a:rPr lang="en-US" sz="20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Privacy</a:t>
          </a:r>
        </a:p>
      </dgm:t>
    </dgm:pt>
    <dgm:pt modelId="{4387115A-EBD8-474A-9FE3-7D304E866D0D}" type="parTrans" cxnId="{C64BF992-E95D-864F-BC0E-6DCD7A5174E0}">
      <dgm:prSet/>
      <dgm:spPr/>
      <dgm:t>
        <a:bodyPr/>
        <a:lstStyle/>
        <a:p>
          <a:endParaRPr lang="en-US"/>
        </a:p>
      </dgm:t>
    </dgm:pt>
    <dgm:pt modelId="{ECFE99F0-3EA6-AE44-BB32-F705CFC04B42}" type="sibTrans" cxnId="{C64BF992-E95D-864F-BC0E-6DCD7A5174E0}">
      <dgm:prSet/>
      <dgm:spPr/>
      <dgm:t>
        <a:bodyPr/>
        <a:lstStyle/>
        <a:p>
          <a:endParaRPr lang="en-US"/>
        </a:p>
      </dgm:t>
    </dgm:pt>
    <dgm:pt modelId="{FDCD6ACD-B077-454D-944E-86E7E3350F79}">
      <dgm:prSet phldrT="[Text]" custT="1"/>
      <dgm:spPr>
        <a:xfrm>
          <a:off x="2893312" y="98739"/>
          <a:ext cx="2630283" cy="1578170"/>
        </a:xfrm>
        <a:prstGeom prst="rect">
          <a:avLst/>
        </a:prstGeom>
        <a:solidFill>
          <a:schemeClr val="bg2">
            <a:lumMod val="60000"/>
            <a:lumOff val="40000"/>
          </a:scheme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 vert="horz"/>
        <a:lstStyle/>
        <a:p>
          <a:pPr>
            <a:buNone/>
          </a:pPr>
          <a:r>
            <a:rPr lang="en-US" sz="20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Data Ownership</a:t>
          </a:r>
        </a:p>
      </dgm:t>
    </dgm:pt>
    <dgm:pt modelId="{5C5116C5-DFE3-4246-8B21-8683F07147AB}" type="parTrans" cxnId="{AD661072-6B96-4044-B298-8A087555795C}">
      <dgm:prSet/>
      <dgm:spPr/>
      <dgm:t>
        <a:bodyPr/>
        <a:lstStyle/>
        <a:p>
          <a:endParaRPr lang="en-US"/>
        </a:p>
      </dgm:t>
    </dgm:pt>
    <dgm:pt modelId="{88F5AB8F-4ED6-134A-97F4-933723876EF5}" type="sibTrans" cxnId="{AD661072-6B96-4044-B298-8A087555795C}">
      <dgm:prSet/>
      <dgm:spPr/>
      <dgm:t>
        <a:bodyPr/>
        <a:lstStyle/>
        <a:p>
          <a:endParaRPr lang="en-US"/>
        </a:p>
      </dgm:t>
    </dgm:pt>
    <dgm:pt modelId="{1A161DD2-BA9A-1F41-AAB0-05E72D64E065}">
      <dgm:prSet phldrT="[Text]" custT="1"/>
      <dgm:spPr>
        <a:xfrm>
          <a:off x="5786624" y="98739"/>
          <a:ext cx="2630283" cy="1578170"/>
        </a:xfrm>
        <a:prstGeom prst="rect">
          <a:avLst/>
        </a:prstGeom>
        <a:solidFill>
          <a:srgbClr val="4D110A"/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 vert="horz"/>
        <a:lstStyle/>
        <a:p>
          <a:pPr>
            <a:buNone/>
          </a:pPr>
          <a:r>
            <a:rPr lang="en-US" sz="20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Bias, Equity, &amp; Fairness</a:t>
          </a:r>
        </a:p>
      </dgm:t>
    </dgm:pt>
    <dgm:pt modelId="{249F4864-D1F2-2040-B2D9-70E1F329184F}" type="parTrans" cxnId="{9BCE4FF1-6E9A-7F46-B647-F45414868204}">
      <dgm:prSet/>
      <dgm:spPr/>
      <dgm:t>
        <a:bodyPr/>
        <a:lstStyle/>
        <a:p>
          <a:endParaRPr lang="en-US"/>
        </a:p>
      </dgm:t>
    </dgm:pt>
    <dgm:pt modelId="{D0DCE181-6F11-834E-9404-5B76BEA7F348}" type="sibTrans" cxnId="{9BCE4FF1-6E9A-7F46-B647-F45414868204}">
      <dgm:prSet/>
      <dgm:spPr/>
      <dgm:t>
        <a:bodyPr/>
        <a:lstStyle/>
        <a:p>
          <a:endParaRPr lang="en-US"/>
        </a:p>
      </dgm:t>
    </dgm:pt>
    <dgm:pt modelId="{03CB7B9E-D47A-BF4B-8BD0-A43768780FB3}">
      <dgm:prSet phldrT="[Text]" custT="1"/>
      <dgm:spPr>
        <a:xfrm>
          <a:off x="1446656" y="1939937"/>
          <a:ext cx="2630283" cy="1578170"/>
        </a:xfrm>
        <a:prstGeom prst="rect">
          <a:avLst/>
        </a:prstGeom>
        <a:solidFill>
          <a:schemeClr val="bg2">
            <a:lumMod val="60000"/>
            <a:lumOff val="40000"/>
          </a:scheme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 vert="horz"/>
        <a:lstStyle/>
        <a:p>
          <a:pPr>
            <a:buNone/>
          </a:pPr>
          <a:r>
            <a:rPr lang="en-US" sz="20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Transparency</a:t>
          </a:r>
        </a:p>
      </dgm:t>
    </dgm:pt>
    <dgm:pt modelId="{F40C0003-FB17-DD49-841B-811AE9B278F4}" type="parTrans" cxnId="{056DE792-C45E-0C4F-B746-40FD5FE6ECA3}">
      <dgm:prSet/>
      <dgm:spPr/>
      <dgm:t>
        <a:bodyPr/>
        <a:lstStyle/>
        <a:p>
          <a:endParaRPr lang="en-US"/>
        </a:p>
      </dgm:t>
    </dgm:pt>
    <dgm:pt modelId="{70980FD5-DAA3-A143-A71B-92CC869748E4}" type="sibTrans" cxnId="{056DE792-C45E-0C4F-B746-40FD5FE6ECA3}">
      <dgm:prSet/>
      <dgm:spPr/>
      <dgm:t>
        <a:bodyPr/>
        <a:lstStyle/>
        <a:p>
          <a:endParaRPr lang="en-US"/>
        </a:p>
      </dgm:t>
    </dgm:pt>
    <dgm:pt modelId="{97F13F62-187A-004F-8568-BDAB70D363F0}">
      <dgm:prSet phldrT="[Text]" custT="1"/>
      <dgm:spPr>
        <a:xfrm>
          <a:off x="4339968" y="1939937"/>
          <a:ext cx="2630283" cy="1578170"/>
        </a:xfrm>
        <a:prstGeom prst="rect">
          <a:avLst/>
        </a:prstGeom>
        <a:solidFill>
          <a:schemeClr val="bg2">
            <a:lumMod val="60000"/>
            <a:lumOff val="40000"/>
          </a:scheme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 vert="horz"/>
        <a:lstStyle/>
        <a:p>
          <a:pPr>
            <a:buNone/>
          </a:pPr>
          <a:r>
            <a:rPr lang="en-US" sz="20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Trustworthiness and Accountability</a:t>
          </a:r>
        </a:p>
      </dgm:t>
    </dgm:pt>
    <dgm:pt modelId="{52306423-6E35-DE43-821A-00A55D36BB28}" type="parTrans" cxnId="{B61AFEA1-29D3-2E43-B0B6-3ED4B8DCF23F}">
      <dgm:prSet/>
      <dgm:spPr/>
      <dgm:t>
        <a:bodyPr/>
        <a:lstStyle/>
        <a:p>
          <a:endParaRPr lang="en-US"/>
        </a:p>
      </dgm:t>
    </dgm:pt>
    <dgm:pt modelId="{9509CBFD-D73F-3B46-8605-DC590288199D}" type="sibTrans" cxnId="{B61AFEA1-29D3-2E43-B0B6-3ED4B8DCF23F}">
      <dgm:prSet/>
      <dgm:spPr/>
      <dgm:t>
        <a:bodyPr/>
        <a:lstStyle/>
        <a:p>
          <a:endParaRPr lang="en-US"/>
        </a:p>
      </dgm:t>
    </dgm:pt>
    <dgm:pt modelId="{9CB038ED-3A36-754A-8726-7115A9798D9F}" type="pres">
      <dgm:prSet presAssocID="{5C579582-F224-9249-B50B-7D4855CA5E6E}" presName="diagram" presStyleCnt="0">
        <dgm:presLayoutVars>
          <dgm:dir/>
          <dgm:resizeHandles val="exact"/>
        </dgm:presLayoutVars>
      </dgm:prSet>
      <dgm:spPr/>
    </dgm:pt>
    <dgm:pt modelId="{791EAD40-A10E-2C44-88BB-E254D1FEED2A}" type="pres">
      <dgm:prSet presAssocID="{63C6227A-CA9D-DB4E-8C83-FE635D4B8B92}" presName="node" presStyleLbl="node1" presStyleIdx="0" presStyleCnt="5">
        <dgm:presLayoutVars>
          <dgm:bulletEnabled val="1"/>
        </dgm:presLayoutVars>
      </dgm:prSet>
      <dgm:spPr/>
    </dgm:pt>
    <dgm:pt modelId="{08B34DEE-75D2-7047-8F76-0202887FE396}" type="pres">
      <dgm:prSet presAssocID="{ECFE99F0-3EA6-AE44-BB32-F705CFC04B42}" presName="sibTrans" presStyleCnt="0"/>
      <dgm:spPr/>
    </dgm:pt>
    <dgm:pt modelId="{5DF36080-AA5F-044B-9B2D-18470035B1FB}" type="pres">
      <dgm:prSet presAssocID="{FDCD6ACD-B077-454D-944E-86E7E3350F79}" presName="node" presStyleLbl="node1" presStyleIdx="1" presStyleCnt="5">
        <dgm:presLayoutVars>
          <dgm:bulletEnabled val="1"/>
        </dgm:presLayoutVars>
      </dgm:prSet>
      <dgm:spPr/>
    </dgm:pt>
    <dgm:pt modelId="{6963F5FC-04A1-6A43-B31E-10B7B12BF0DE}" type="pres">
      <dgm:prSet presAssocID="{88F5AB8F-4ED6-134A-97F4-933723876EF5}" presName="sibTrans" presStyleCnt="0"/>
      <dgm:spPr/>
    </dgm:pt>
    <dgm:pt modelId="{73313321-B089-6142-89C3-6254719B2389}" type="pres">
      <dgm:prSet presAssocID="{1A161DD2-BA9A-1F41-AAB0-05E72D64E065}" presName="node" presStyleLbl="node1" presStyleIdx="2" presStyleCnt="5">
        <dgm:presLayoutVars>
          <dgm:bulletEnabled val="1"/>
        </dgm:presLayoutVars>
      </dgm:prSet>
      <dgm:spPr/>
    </dgm:pt>
    <dgm:pt modelId="{60A9DBD8-E73E-FC44-B7B3-C40A7E9D9A77}" type="pres">
      <dgm:prSet presAssocID="{D0DCE181-6F11-834E-9404-5B76BEA7F348}" presName="sibTrans" presStyleCnt="0"/>
      <dgm:spPr/>
    </dgm:pt>
    <dgm:pt modelId="{EF08E376-4E26-284A-B04A-2272E2B37BE4}" type="pres">
      <dgm:prSet presAssocID="{03CB7B9E-D47A-BF4B-8BD0-A43768780FB3}" presName="node" presStyleLbl="node1" presStyleIdx="3" presStyleCnt="5">
        <dgm:presLayoutVars>
          <dgm:bulletEnabled val="1"/>
        </dgm:presLayoutVars>
      </dgm:prSet>
      <dgm:spPr/>
    </dgm:pt>
    <dgm:pt modelId="{ACCFA2FA-3F6D-C647-A96E-5BBE8D7E70AD}" type="pres">
      <dgm:prSet presAssocID="{70980FD5-DAA3-A143-A71B-92CC869748E4}" presName="sibTrans" presStyleCnt="0"/>
      <dgm:spPr/>
    </dgm:pt>
    <dgm:pt modelId="{6716D9F6-4AA6-A540-8569-2BA0DEE70F42}" type="pres">
      <dgm:prSet presAssocID="{97F13F62-187A-004F-8568-BDAB70D363F0}" presName="node" presStyleLbl="node1" presStyleIdx="4" presStyleCnt="5">
        <dgm:presLayoutVars>
          <dgm:bulletEnabled val="1"/>
        </dgm:presLayoutVars>
      </dgm:prSet>
      <dgm:spPr/>
    </dgm:pt>
  </dgm:ptLst>
  <dgm:cxnLst>
    <dgm:cxn modelId="{AC9D0668-3DB7-784C-A02A-59653F4D58CC}" type="presOf" srcId="{97F13F62-187A-004F-8568-BDAB70D363F0}" destId="{6716D9F6-4AA6-A540-8569-2BA0DEE70F42}" srcOrd="0" destOrd="0" presId="urn:microsoft.com/office/officeart/2005/8/layout/default"/>
    <dgm:cxn modelId="{AD661072-6B96-4044-B298-8A087555795C}" srcId="{5C579582-F224-9249-B50B-7D4855CA5E6E}" destId="{FDCD6ACD-B077-454D-944E-86E7E3350F79}" srcOrd="1" destOrd="0" parTransId="{5C5116C5-DFE3-4246-8B21-8683F07147AB}" sibTransId="{88F5AB8F-4ED6-134A-97F4-933723876EF5}"/>
    <dgm:cxn modelId="{4DB2F58B-01BC-D844-A4CB-3CBC54FF0225}" type="presOf" srcId="{1A161DD2-BA9A-1F41-AAB0-05E72D64E065}" destId="{73313321-B089-6142-89C3-6254719B2389}" srcOrd="0" destOrd="0" presId="urn:microsoft.com/office/officeart/2005/8/layout/default"/>
    <dgm:cxn modelId="{C6506E8F-6D52-9148-A9D1-21B40907EC00}" type="presOf" srcId="{FDCD6ACD-B077-454D-944E-86E7E3350F79}" destId="{5DF36080-AA5F-044B-9B2D-18470035B1FB}" srcOrd="0" destOrd="0" presId="urn:microsoft.com/office/officeart/2005/8/layout/default"/>
    <dgm:cxn modelId="{056DE792-C45E-0C4F-B746-40FD5FE6ECA3}" srcId="{5C579582-F224-9249-B50B-7D4855CA5E6E}" destId="{03CB7B9E-D47A-BF4B-8BD0-A43768780FB3}" srcOrd="3" destOrd="0" parTransId="{F40C0003-FB17-DD49-841B-811AE9B278F4}" sibTransId="{70980FD5-DAA3-A143-A71B-92CC869748E4}"/>
    <dgm:cxn modelId="{C64BF992-E95D-864F-BC0E-6DCD7A5174E0}" srcId="{5C579582-F224-9249-B50B-7D4855CA5E6E}" destId="{63C6227A-CA9D-DB4E-8C83-FE635D4B8B92}" srcOrd="0" destOrd="0" parTransId="{4387115A-EBD8-474A-9FE3-7D304E866D0D}" sibTransId="{ECFE99F0-3EA6-AE44-BB32-F705CFC04B42}"/>
    <dgm:cxn modelId="{B61AFEA1-29D3-2E43-B0B6-3ED4B8DCF23F}" srcId="{5C579582-F224-9249-B50B-7D4855CA5E6E}" destId="{97F13F62-187A-004F-8568-BDAB70D363F0}" srcOrd="4" destOrd="0" parTransId="{52306423-6E35-DE43-821A-00A55D36BB28}" sibTransId="{9509CBFD-D73F-3B46-8605-DC590288199D}"/>
    <dgm:cxn modelId="{D84315A8-006D-DA41-97BE-4C21FE6823B2}" type="presOf" srcId="{5C579582-F224-9249-B50B-7D4855CA5E6E}" destId="{9CB038ED-3A36-754A-8726-7115A9798D9F}" srcOrd="0" destOrd="0" presId="urn:microsoft.com/office/officeart/2005/8/layout/default"/>
    <dgm:cxn modelId="{CDA80CCB-0378-264F-80E4-8D590F923F27}" type="presOf" srcId="{03CB7B9E-D47A-BF4B-8BD0-A43768780FB3}" destId="{EF08E376-4E26-284A-B04A-2272E2B37BE4}" srcOrd="0" destOrd="0" presId="urn:microsoft.com/office/officeart/2005/8/layout/default"/>
    <dgm:cxn modelId="{732391E5-2946-7944-AC24-D3D096B91CD3}" type="presOf" srcId="{63C6227A-CA9D-DB4E-8C83-FE635D4B8B92}" destId="{791EAD40-A10E-2C44-88BB-E254D1FEED2A}" srcOrd="0" destOrd="0" presId="urn:microsoft.com/office/officeart/2005/8/layout/default"/>
    <dgm:cxn modelId="{9BCE4FF1-6E9A-7F46-B647-F45414868204}" srcId="{5C579582-F224-9249-B50B-7D4855CA5E6E}" destId="{1A161DD2-BA9A-1F41-AAB0-05E72D64E065}" srcOrd="2" destOrd="0" parTransId="{249F4864-D1F2-2040-B2D9-70E1F329184F}" sibTransId="{D0DCE181-6F11-834E-9404-5B76BEA7F348}"/>
    <dgm:cxn modelId="{B12CEA2B-6334-4D40-BDB5-FAC888658397}" type="presParOf" srcId="{9CB038ED-3A36-754A-8726-7115A9798D9F}" destId="{791EAD40-A10E-2C44-88BB-E254D1FEED2A}" srcOrd="0" destOrd="0" presId="urn:microsoft.com/office/officeart/2005/8/layout/default"/>
    <dgm:cxn modelId="{EC02AFC4-2AC0-5B4E-8A36-A6AF238B71F9}" type="presParOf" srcId="{9CB038ED-3A36-754A-8726-7115A9798D9F}" destId="{08B34DEE-75D2-7047-8F76-0202887FE396}" srcOrd="1" destOrd="0" presId="urn:microsoft.com/office/officeart/2005/8/layout/default"/>
    <dgm:cxn modelId="{26D4B414-95EB-D440-B12D-9D97C0B59013}" type="presParOf" srcId="{9CB038ED-3A36-754A-8726-7115A9798D9F}" destId="{5DF36080-AA5F-044B-9B2D-18470035B1FB}" srcOrd="2" destOrd="0" presId="urn:microsoft.com/office/officeart/2005/8/layout/default"/>
    <dgm:cxn modelId="{A29377B6-301C-AB43-84FE-37803A747EAC}" type="presParOf" srcId="{9CB038ED-3A36-754A-8726-7115A9798D9F}" destId="{6963F5FC-04A1-6A43-B31E-10B7B12BF0DE}" srcOrd="3" destOrd="0" presId="urn:microsoft.com/office/officeart/2005/8/layout/default"/>
    <dgm:cxn modelId="{6D59BA24-0C86-AA44-8C1A-8F34235D1DCC}" type="presParOf" srcId="{9CB038ED-3A36-754A-8726-7115A9798D9F}" destId="{73313321-B089-6142-89C3-6254719B2389}" srcOrd="4" destOrd="0" presId="urn:microsoft.com/office/officeart/2005/8/layout/default"/>
    <dgm:cxn modelId="{4911F024-468A-8B4D-A41C-F8BCC13E6CB7}" type="presParOf" srcId="{9CB038ED-3A36-754A-8726-7115A9798D9F}" destId="{60A9DBD8-E73E-FC44-B7B3-C40A7E9D9A77}" srcOrd="5" destOrd="0" presId="urn:microsoft.com/office/officeart/2005/8/layout/default"/>
    <dgm:cxn modelId="{3CDAFCD7-783B-E54D-AB72-50BC54D14C78}" type="presParOf" srcId="{9CB038ED-3A36-754A-8726-7115A9798D9F}" destId="{EF08E376-4E26-284A-B04A-2272E2B37BE4}" srcOrd="6" destOrd="0" presId="urn:microsoft.com/office/officeart/2005/8/layout/default"/>
    <dgm:cxn modelId="{46B4496F-C613-5843-9286-30423178D958}" type="presParOf" srcId="{9CB038ED-3A36-754A-8726-7115A9798D9F}" destId="{ACCFA2FA-3F6D-C647-A96E-5BBE8D7E70AD}" srcOrd="7" destOrd="0" presId="urn:microsoft.com/office/officeart/2005/8/layout/default"/>
    <dgm:cxn modelId="{4C162F1D-4E9E-764D-93E3-FC3BCCC637B5}" type="presParOf" srcId="{9CB038ED-3A36-754A-8726-7115A9798D9F}" destId="{6716D9F6-4AA6-A540-8569-2BA0DEE70F42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BCC87F2-31DE-084A-96EF-66EA745718C1}" type="doc">
      <dgm:prSet loTypeId="urn:microsoft.com/office/officeart/2005/8/layout/process1" loCatId="" qsTypeId="urn:microsoft.com/office/officeart/2005/8/quickstyle/simple1" qsCatId="simple" csTypeId="urn:microsoft.com/office/officeart/2005/8/colors/accent5_2" csCatId="accent5" phldr="1"/>
      <dgm:spPr/>
    </dgm:pt>
    <dgm:pt modelId="{BB4C69D5-F74A-DE42-A4A9-9743A043B897}">
      <dgm:prSet phldrT="[Text]" custT="1"/>
      <dgm:spPr/>
      <dgm:t>
        <a:bodyPr/>
        <a:lstStyle/>
        <a:p>
          <a:r>
            <a:rPr lang="en-US" sz="1400" dirty="0"/>
            <a:t>Define (equity)</a:t>
          </a:r>
        </a:p>
      </dgm:t>
    </dgm:pt>
    <dgm:pt modelId="{9049BC64-582D-B241-A48E-B7FC2A6981A0}" type="parTrans" cxnId="{D38486BD-35CD-6B41-A7B1-0B15115AB81A}">
      <dgm:prSet/>
      <dgm:spPr/>
      <dgm:t>
        <a:bodyPr/>
        <a:lstStyle/>
        <a:p>
          <a:endParaRPr lang="en-US" sz="3200"/>
        </a:p>
      </dgm:t>
    </dgm:pt>
    <dgm:pt modelId="{B2CAD2C6-08C9-DA49-8168-CBE4E2AFD68C}" type="sibTrans" cxnId="{D38486BD-35CD-6B41-A7B1-0B15115AB81A}">
      <dgm:prSet custT="1"/>
      <dgm:spPr/>
      <dgm:t>
        <a:bodyPr/>
        <a:lstStyle/>
        <a:p>
          <a:endParaRPr lang="en-US" sz="1100"/>
        </a:p>
      </dgm:t>
    </dgm:pt>
    <dgm:pt modelId="{CBA922D8-5A20-0B47-B379-00EAF02AFB79}">
      <dgm:prSet phldrT="[Text]" custT="1"/>
      <dgm:spPr/>
      <dgm:t>
        <a:bodyPr/>
        <a:lstStyle/>
        <a:p>
          <a:r>
            <a:rPr lang="en-US" sz="1400" dirty="0"/>
            <a:t>Understand </a:t>
          </a:r>
        </a:p>
        <a:p>
          <a:r>
            <a:rPr lang="en-US" sz="1400" dirty="0"/>
            <a:t>(root causes)</a:t>
          </a:r>
        </a:p>
      </dgm:t>
    </dgm:pt>
    <dgm:pt modelId="{B4FE76A6-8D2C-824D-A2AB-91F4A932EDF0}" type="parTrans" cxnId="{BD61E86B-CD79-C24C-9A9C-6AA170018F8F}">
      <dgm:prSet/>
      <dgm:spPr/>
      <dgm:t>
        <a:bodyPr/>
        <a:lstStyle/>
        <a:p>
          <a:endParaRPr lang="en-US" sz="3200"/>
        </a:p>
      </dgm:t>
    </dgm:pt>
    <dgm:pt modelId="{C4374117-257B-564E-A016-889E968E4EC5}" type="sibTrans" cxnId="{BD61E86B-CD79-C24C-9A9C-6AA170018F8F}">
      <dgm:prSet custT="1"/>
      <dgm:spPr/>
      <dgm:t>
        <a:bodyPr/>
        <a:lstStyle/>
        <a:p>
          <a:endParaRPr lang="en-US" sz="1100"/>
        </a:p>
      </dgm:t>
    </dgm:pt>
    <dgm:pt modelId="{B191545B-C2EF-D549-93F3-60F7B477C592}">
      <dgm:prSet phldrT="[Text]" custT="1"/>
      <dgm:spPr/>
      <dgm:t>
        <a:bodyPr/>
        <a:lstStyle/>
        <a:p>
          <a:r>
            <a:rPr lang="en-US" sz="1400" dirty="0"/>
            <a:t>Improve (fairness)</a:t>
          </a:r>
        </a:p>
      </dgm:t>
    </dgm:pt>
    <dgm:pt modelId="{A3DD6BDD-B309-5E40-B3DE-934BCD3FAE8F}" type="parTrans" cxnId="{CD9A2FC8-6C08-3941-AB0D-0D4C68DDD55F}">
      <dgm:prSet/>
      <dgm:spPr/>
      <dgm:t>
        <a:bodyPr/>
        <a:lstStyle/>
        <a:p>
          <a:endParaRPr lang="en-US" sz="3200"/>
        </a:p>
      </dgm:t>
    </dgm:pt>
    <dgm:pt modelId="{5EDFFF77-F75C-4448-A469-F6EEE870B8CB}" type="sibTrans" cxnId="{CD9A2FC8-6C08-3941-AB0D-0D4C68DDD55F}">
      <dgm:prSet custT="1"/>
      <dgm:spPr/>
      <dgm:t>
        <a:bodyPr/>
        <a:lstStyle/>
        <a:p>
          <a:endParaRPr lang="en-US" sz="1100"/>
        </a:p>
      </dgm:t>
    </dgm:pt>
    <dgm:pt modelId="{9B490C4E-018E-4E4C-9123-6DEC25A017B8}">
      <dgm:prSet phldrT="[Text]" custT="1"/>
      <dgm:spPr/>
      <dgm:t>
        <a:bodyPr/>
        <a:lstStyle/>
        <a:p>
          <a:r>
            <a:rPr lang="en-US" sz="1400" dirty="0"/>
            <a:t>Measure/</a:t>
          </a:r>
          <a:br>
            <a:rPr lang="en-US" sz="1400" dirty="0"/>
          </a:br>
          <a:r>
            <a:rPr lang="en-US" sz="1400" dirty="0"/>
            <a:t>Detect (bias)</a:t>
          </a:r>
        </a:p>
      </dgm:t>
    </dgm:pt>
    <dgm:pt modelId="{D5B62046-EBD9-444F-B22E-A150B68A377D}" type="parTrans" cxnId="{8B778D0D-2C90-0C4D-8419-102593FA873A}">
      <dgm:prSet/>
      <dgm:spPr/>
      <dgm:t>
        <a:bodyPr/>
        <a:lstStyle/>
        <a:p>
          <a:endParaRPr lang="en-US" sz="3200"/>
        </a:p>
      </dgm:t>
    </dgm:pt>
    <dgm:pt modelId="{360C0EBC-C8A7-7D48-BB21-C963F33A394E}" type="sibTrans" cxnId="{8B778D0D-2C90-0C4D-8419-102593FA873A}">
      <dgm:prSet custT="1"/>
      <dgm:spPr/>
      <dgm:t>
        <a:bodyPr/>
        <a:lstStyle/>
        <a:p>
          <a:endParaRPr lang="en-US" sz="1100"/>
        </a:p>
      </dgm:t>
    </dgm:pt>
    <dgm:pt modelId="{F987D459-6E09-684C-8F26-50EC6B3426A1}">
      <dgm:prSet phldrT="[Text]" custT="1"/>
      <dgm:spPr/>
      <dgm:t>
        <a:bodyPr/>
        <a:lstStyle/>
        <a:p>
          <a:r>
            <a:rPr lang="en-US" sz="1400" dirty="0"/>
            <a:t>Mitigate </a:t>
          </a:r>
        </a:p>
        <a:p>
          <a:r>
            <a:rPr lang="en-US" sz="1400" dirty="0"/>
            <a:t>(the impact)</a:t>
          </a:r>
        </a:p>
      </dgm:t>
    </dgm:pt>
    <dgm:pt modelId="{46782A74-20A0-CD40-93BD-D32A3B7362D3}" type="parTrans" cxnId="{822D7BEE-9078-9B45-B45A-853740DCA60F}">
      <dgm:prSet/>
      <dgm:spPr/>
      <dgm:t>
        <a:bodyPr/>
        <a:lstStyle/>
        <a:p>
          <a:endParaRPr lang="en-US" sz="3200"/>
        </a:p>
      </dgm:t>
    </dgm:pt>
    <dgm:pt modelId="{13F84776-5A3C-EF45-962B-D4DCFC349173}" type="sibTrans" cxnId="{822D7BEE-9078-9B45-B45A-853740DCA60F}">
      <dgm:prSet custT="1"/>
      <dgm:spPr/>
      <dgm:t>
        <a:bodyPr/>
        <a:lstStyle/>
        <a:p>
          <a:endParaRPr lang="en-US" sz="1100"/>
        </a:p>
      </dgm:t>
    </dgm:pt>
    <dgm:pt modelId="{9DD172E8-7491-784E-A583-359EB46D415E}">
      <dgm:prSet phldrT="[Text]" custT="1"/>
      <dgm:spPr/>
      <dgm:t>
        <a:bodyPr/>
        <a:lstStyle/>
        <a:p>
          <a:r>
            <a:rPr lang="en-US" sz="1400" dirty="0"/>
            <a:t>Monitor/</a:t>
          </a:r>
        </a:p>
        <a:p>
          <a:r>
            <a:rPr lang="en-US" sz="1400" dirty="0"/>
            <a:t>Evaluate</a:t>
          </a:r>
        </a:p>
      </dgm:t>
    </dgm:pt>
    <dgm:pt modelId="{2CF992CF-84EC-C341-87E9-920C5AA5564A}" type="parTrans" cxnId="{EA6E8507-8890-BC4F-9591-BF2E62EA68E6}">
      <dgm:prSet/>
      <dgm:spPr/>
      <dgm:t>
        <a:bodyPr/>
        <a:lstStyle/>
        <a:p>
          <a:endParaRPr lang="en-US" sz="3200"/>
        </a:p>
      </dgm:t>
    </dgm:pt>
    <dgm:pt modelId="{12A03866-0C63-6442-B67A-4231651BA43A}" type="sibTrans" cxnId="{EA6E8507-8890-BC4F-9591-BF2E62EA68E6}">
      <dgm:prSet/>
      <dgm:spPr/>
      <dgm:t>
        <a:bodyPr/>
        <a:lstStyle/>
        <a:p>
          <a:endParaRPr lang="en-US" sz="3200"/>
        </a:p>
      </dgm:t>
    </dgm:pt>
    <dgm:pt modelId="{7BBE13E3-E421-4145-AB70-B96F650DFBB6}" type="pres">
      <dgm:prSet presAssocID="{4BCC87F2-31DE-084A-96EF-66EA745718C1}" presName="Name0" presStyleCnt="0">
        <dgm:presLayoutVars>
          <dgm:dir/>
          <dgm:resizeHandles val="exact"/>
        </dgm:presLayoutVars>
      </dgm:prSet>
      <dgm:spPr/>
    </dgm:pt>
    <dgm:pt modelId="{F8B96D9C-2BA0-EF4A-A583-8168629764AC}" type="pres">
      <dgm:prSet presAssocID="{BB4C69D5-F74A-DE42-A4A9-9743A043B897}" presName="node" presStyleLbl="node1" presStyleIdx="0" presStyleCnt="6" custLinFactNeighborX="16792" custLinFactNeighborY="1399">
        <dgm:presLayoutVars>
          <dgm:bulletEnabled val="1"/>
        </dgm:presLayoutVars>
      </dgm:prSet>
      <dgm:spPr/>
    </dgm:pt>
    <dgm:pt modelId="{B92F8C7D-3B01-B44D-B38A-500A1C155DB2}" type="pres">
      <dgm:prSet presAssocID="{B2CAD2C6-08C9-DA49-8168-CBE4E2AFD68C}" presName="sibTrans" presStyleLbl="sibTrans2D1" presStyleIdx="0" presStyleCnt="5"/>
      <dgm:spPr/>
    </dgm:pt>
    <dgm:pt modelId="{C559950D-B5ED-2148-ADF2-0269020A7764}" type="pres">
      <dgm:prSet presAssocID="{B2CAD2C6-08C9-DA49-8168-CBE4E2AFD68C}" presName="connectorText" presStyleLbl="sibTrans2D1" presStyleIdx="0" presStyleCnt="5"/>
      <dgm:spPr/>
    </dgm:pt>
    <dgm:pt modelId="{CDA4F1D8-3380-6543-8E3A-3CF88CC10825}" type="pres">
      <dgm:prSet presAssocID="{9B490C4E-018E-4E4C-9123-6DEC25A017B8}" presName="node" presStyleLbl="node1" presStyleIdx="1" presStyleCnt="6">
        <dgm:presLayoutVars>
          <dgm:bulletEnabled val="1"/>
        </dgm:presLayoutVars>
      </dgm:prSet>
      <dgm:spPr/>
    </dgm:pt>
    <dgm:pt modelId="{9C732234-CA65-024C-9B34-A5696972D5D3}" type="pres">
      <dgm:prSet presAssocID="{360C0EBC-C8A7-7D48-BB21-C963F33A394E}" presName="sibTrans" presStyleLbl="sibTrans2D1" presStyleIdx="1" presStyleCnt="5"/>
      <dgm:spPr/>
    </dgm:pt>
    <dgm:pt modelId="{6B30B996-9D1E-7B4E-AA9E-A29DE67AC157}" type="pres">
      <dgm:prSet presAssocID="{360C0EBC-C8A7-7D48-BB21-C963F33A394E}" presName="connectorText" presStyleLbl="sibTrans2D1" presStyleIdx="1" presStyleCnt="5"/>
      <dgm:spPr/>
    </dgm:pt>
    <dgm:pt modelId="{C3C6B027-E303-7C4C-897C-237EA8D18A0E}" type="pres">
      <dgm:prSet presAssocID="{CBA922D8-5A20-0B47-B379-00EAF02AFB79}" presName="node" presStyleLbl="node1" presStyleIdx="2" presStyleCnt="6" custLinFactNeighborX="18557" custLinFactNeighborY="1375">
        <dgm:presLayoutVars>
          <dgm:bulletEnabled val="1"/>
        </dgm:presLayoutVars>
      </dgm:prSet>
      <dgm:spPr/>
    </dgm:pt>
    <dgm:pt modelId="{DE6DD485-BFDA-6E4E-8BCF-22F24DF6D589}" type="pres">
      <dgm:prSet presAssocID="{C4374117-257B-564E-A016-889E968E4EC5}" presName="sibTrans" presStyleLbl="sibTrans2D1" presStyleIdx="2" presStyleCnt="5"/>
      <dgm:spPr/>
    </dgm:pt>
    <dgm:pt modelId="{8A5292E6-0228-3B4A-B7C6-70E8ADB6BD97}" type="pres">
      <dgm:prSet presAssocID="{C4374117-257B-564E-A016-889E968E4EC5}" presName="connectorText" presStyleLbl="sibTrans2D1" presStyleIdx="2" presStyleCnt="5"/>
      <dgm:spPr/>
    </dgm:pt>
    <dgm:pt modelId="{60E37508-6411-604B-8DBA-760B81F0E2D3}" type="pres">
      <dgm:prSet presAssocID="{B191545B-C2EF-D549-93F3-60F7B477C592}" presName="node" presStyleLbl="node1" presStyleIdx="3" presStyleCnt="6">
        <dgm:presLayoutVars>
          <dgm:bulletEnabled val="1"/>
        </dgm:presLayoutVars>
      </dgm:prSet>
      <dgm:spPr/>
    </dgm:pt>
    <dgm:pt modelId="{3D59C0F9-B08D-E944-A836-3BF05BE248DD}" type="pres">
      <dgm:prSet presAssocID="{5EDFFF77-F75C-4448-A469-F6EEE870B8CB}" presName="sibTrans" presStyleLbl="sibTrans2D1" presStyleIdx="3" presStyleCnt="5"/>
      <dgm:spPr/>
    </dgm:pt>
    <dgm:pt modelId="{243E18DB-5223-D841-8D8E-48DEF744B7F7}" type="pres">
      <dgm:prSet presAssocID="{5EDFFF77-F75C-4448-A469-F6EEE870B8CB}" presName="connectorText" presStyleLbl="sibTrans2D1" presStyleIdx="3" presStyleCnt="5"/>
      <dgm:spPr/>
    </dgm:pt>
    <dgm:pt modelId="{3F4BD0A4-DF20-BE49-91A2-FD204F4CE189}" type="pres">
      <dgm:prSet presAssocID="{F987D459-6E09-684C-8F26-50EC6B3426A1}" presName="node" presStyleLbl="node1" presStyleIdx="4" presStyleCnt="6">
        <dgm:presLayoutVars>
          <dgm:bulletEnabled val="1"/>
        </dgm:presLayoutVars>
      </dgm:prSet>
      <dgm:spPr/>
    </dgm:pt>
    <dgm:pt modelId="{64528E2D-03DA-6D44-8083-2092EAD3F91F}" type="pres">
      <dgm:prSet presAssocID="{13F84776-5A3C-EF45-962B-D4DCFC349173}" presName="sibTrans" presStyleLbl="sibTrans2D1" presStyleIdx="4" presStyleCnt="5"/>
      <dgm:spPr/>
    </dgm:pt>
    <dgm:pt modelId="{36083158-371E-E140-A4C2-00E672126AB7}" type="pres">
      <dgm:prSet presAssocID="{13F84776-5A3C-EF45-962B-D4DCFC349173}" presName="connectorText" presStyleLbl="sibTrans2D1" presStyleIdx="4" presStyleCnt="5"/>
      <dgm:spPr/>
    </dgm:pt>
    <dgm:pt modelId="{20A0D0ED-3A87-0F4E-BC1E-2CDFA0CDB7AB}" type="pres">
      <dgm:prSet presAssocID="{9DD172E8-7491-784E-A583-359EB46D415E}" presName="node" presStyleLbl="node1" presStyleIdx="5" presStyleCnt="6">
        <dgm:presLayoutVars>
          <dgm:bulletEnabled val="1"/>
        </dgm:presLayoutVars>
      </dgm:prSet>
      <dgm:spPr/>
    </dgm:pt>
  </dgm:ptLst>
  <dgm:cxnLst>
    <dgm:cxn modelId="{2D109605-FAFD-9D4B-A0EF-6814E6EB63F6}" type="presOf" srcId="{9DD172E8-7491-784E-A583-359EB46D415E}" destId="{20A0D0ED-3A87-0F4E-BC1E-2CDFA0CDB7AB}" srcOrd="0" destOrd="0" presId="urn:microsoft.com/office/officeart/2005/8/layout/process1"/>
    <dgm:cxn modelId="{EA6E8507-8890-BC4F-9591-BF2E62EA68E6}" srcId="{4BCC87F2-31DE-084A-96EF-66EA745718C1}" destId="{9DD172E8-7491-784E-A583-359EB46D415E}" srcOrd="5" destOrd="0" parTransId="{2CF992CF-84EC-C341-87E9-920C5AA5564A}" sibTransId="{12A03866-0C63-6442-B67A-4231651BA43A}"/>
    <dgm:cxn modelId="{8942DB09-CFE6-F44C-BE16-B5417F4EBC8D}" type="presOf" srcId="{9B490C4E-018E-4E4C-9123-6DEC25A017B8}" destId="{CDA4F1D8-3380-6543-8E3A-3CF88CC10825}" srcOrd="0" destOrd="0" presId="urn:microsoft.com/office/officeart/2005/8/layout/process1"/>
    <dgm:cxn modelId="{8B778D0D-2C90-0C4D-8419-102593FA873A}" srcId="{4BCC87F2-31DE-084A-96EF-66EA745718C1}" destId="{9B490C4E-018E-4E4C-9123-6DEC25A017B8}" srcOrd="1" destOrd="0" parTransId="{D5B62046-EBD9-444F-B22E-A150B68A377D}" sibTransId="{360C0EBC-C8A7-7D48-BB21-C963F33A394E}"/>
    <dgm:cxn modelId="{EB804424-356F-094A-9FF1-9D1B60663ED0}" type="presOf" srcId="{C4374117-257B-564E-A016-889E968E4EC5}" destId="{8A5292E6-0228-3B4A-B7C6-70E8ADB6BD97}" srcOrd="1" destOrd="0" presId="urn:microsoft.com/office/officeart/2005/8/layout/process1"/>
    <dgm:cxn modelId="{C531D826-EF17-1849-A6A0-BF24680C0D8D}" type="presOf" srcId="{360C0EBC-C8A7-7D48-BB21-C963F33A394E}" destId="{6B30B996-9D1E-7B4E-AA9E-A29DE67AC157}" srcOrd="1" destOrd="0" presId="urn:microsoft.com/office/officeart/2005/8/layout/process1"/>
    <dgm:cxn modelId="{789D912D-C5F1-6A4A-8A33-4BA01C2C62D6}" type="presOf" srcId="{5EDFFF77-F75C-4448-A469-F6EEE870B8CB}" destId="{3D59C0F9-B08D-E944-A836-3BF05BE248DD}" srcOrd="0" destOrd="0" presId="urn:microsoft.com/office/officeart/2005/8/layout/process1"/>
    <dgm:cxn modelId="{62E75C4A-B2D2-A048-A747-D63EA8BE9B6E}" type="presOf" srcId="{5EDFFF77-F75C-4448-A469-F6EEE870B8CB}" destId="{243E18DB-5223-D841-8D8E-48DEF744B7F7}" srcOrd="1" destOrd="0" presId="urn:microsoft.com/office/officeart/2005/8/layout/process1"/>
    <dgm:cxn modelId="{888E8E5B-F3D1-D64E-931E-0700E68BEF3F}" type="presOf" srcId="{360C0EBC-C8A7-7D48-BB21-C963F33A394E}" destId="{9C732234-CA65-024C-9B34-A5696972D5D3}" srcOrd="0" destOrd="0" presId="urn:microsoft.com/office/officeart/2005/8/layout/process1"/>
    <dgm:cxn modelId="{5072BC61-2BA3-A449-9158-11CF3EF26B11}" type="presOf" srcId="{B2CAD2C6-08C9-DA49-8168-CBE4E2AFD68C}" destId="{C559950D-B5ED-2148-ADF2-0269020A7764}" srcOrd="1" destOrd="0" presId="urn:microsoft.com/office/officeart/2005/8/layout/process1"/>
    <dgm:cxn modelId="{BD61E86B-CD79-C24C-9A9C-6AA170018F8F}" srcId="{4BCC87F2-31DE-084A-96EF-66EA745718C1}" destId="{CBA922D8-5A20-0B47-B379-00EAF02AFB79}" srcOrd="2" destOrd="0" parTransId="{B4FE76A6-8D2C-824D-A2AB-91F4A932EDF0}" sibTransId="{C4374117-257B-564E-A016-889E968E4EC5}"/>
    <dgm:cxn modelId="{8D81AA7C-DAE8-2749-83F3-5C62A5717651}" type="presOf" srcId="{13F84776-5A3C-EF45-962B-D4DCFC349173}" destId="{36083158-371E-E140-A4C2-00E672126AB7}" srcOrd="1" destOrd="0" presId="urn:microsoft.com/office/officeart/2005/8/layout/process1"/>
    <dgm:cxn modelId="{72A80084-1425-0A46-A74C-B1F5483BE283}" type="presOf" srcId="{B191545B-C2EF-D549-93F3-60F7B477C592}" destId="{60E37508-6411-604B-8DBA-760B81F0E2D3}" srcOrd="0" destOrd="0" presId="urn:microsoft.com/office/officeart/2005/8/layout/process1"/>
    <dgm:cxn modelId="{9E25FF85-ED79-4743-8A49-0C341B0C37D5}" type="presOf" srcId="{C4374117-257B-564E-A016-889E968E4EC5}" destId="{DE6DD485-BFDA-6E4E-8BCF-22F24DF6D589}" srcOrd="0" destOrd="0" presId="urn:microsoft.com/office/officeart/2005/8/layout/process1"/>
    <dgm:cxn modelId="{532D238E-3303-DB4F-B230-3D14E2142313}" type="presOf" srcId="{13F84776-5A3C-EF45-962B-D4DCFC349173}" destId="{64528E2D-03DA-6D44-8083-2092EAD3F91F}" srcOrd="0" destOrd="0" presId="urn:microsoft.com/office/officeart/2005/8/layout/process1"/>
    <dgm:cxn modelId="{E9069BA6-426E-C846-8615-D5B35668FF1C}" type="presOf" srcId="{CBA922D8-5A20-0B47-B379-00EAF02AFB79}" destId="{C3C6B027-E303-7C4C-897C-237EA8D18A0E}" srcOrd="0" destOrd="0" presId="urn:microsoft.com/office/officeart/2005/8/layout/process1"/>
    <dgm:cxn modelId="{5A87FAA9-E0A1-4E48-BF68-FE50E421C652}" type="presOf" srcId="{BB4C69D5-F74A-DE42-A4A9-9743A043B897}" destId="{F8B96D9C-2BA0-EF4A-A583-8168629764AC}" srcOrd="0" destOrd="0" presId="urn:microsoft.com/office/officeart/2005/8/layout/process1"/>
    <dgm:cxn modelId="{C9FA75AA-4E00-744E-94B3-7511EE38AE78}" type="presOf" srcId="{4BCC87F2-31DE-084A-96EF-66EA745718C1}" destId="{7BBE13E3-E421-4145-AB70-B96F650DFBB6}" srcOrd="0" destOrd="0" presId="urn:microsoft.com/office/officeart/2005/8/layout/process1"/>
    <dgm:cxn modelId="{D38486BD-35CD-6B41-A7B1-0B15115AB81A}" srcId="{4BCC87F2-31DE-084A-96EF-66EA745718C1}" destId="{BB4C69D5-F74A-DE42-A4A9-9743A043B897}" srcOrd="0" destOrd="0" parTransId="{9049BC64-582D-B241-A48E-B7FC2A6981A0}" sibTransId="{B2CAD2C6-08C9-DA49-8168-CBE4E2AFD68C}"/>
    <dgm:cxn modelId="{CD9A2FC8-6C08-3941-AB0D-0D4C68DDD55F}" srcId="{4BCC87F2-31DE-084A-96EF-66EA745718C1}" destId="{B191545B-C2EF-D549-93F3-60F7B477C592}" srcOrd="3" destOrd="0" parTransId="{A3DD6BDD-B309-5E40-B3DE-934BCD3FAE8F}" sibTransId="{5EDFFF77-F75C-4448-A469-F6EEE870B8CB}"/>
    <dgm:cxn modelId="{ED98C4E9-AFB9-BF46-B0A9-69A2624BA3F9}" type="presOf" srcId="{F987D459-6E09-684C-8F26-50EC6B3426A1}" destId="{3F4BD0A4-DF20-BE49-91A2-FD204F4CE189}" srcOrd="0" destOrd="0" presId="urn:microsoft.com/office/officeart/2005/8/layout/process1"/>
    <dgm:cxn modelId="{822D7BEE-9078-9B45-B45A-853740DCA60F}" srcId="{4BCC87F2-31DE-084A-96EF-66EA745718C1}" destId="{F987D459-6E09-684C-8F26-50EC6B3426A1}" srcOrd="4" destOrd="0" parTransId="{46782A74-20A0-CD40-93BD-D32A3B7362D3}" sibTransId="{13F84776-5A3C-EF45-962B-D4DCFC349173}"/>
    <dgm:cxn modelId="{9BC000F0-66FB-7D48-86C3-5ABD150B9F19}" type="presOf" srcId="{B2CAD2C6-08C9-DA49-8168-CBE4E2AFD68C}" destId="{B92F8C7D-3B01-B44D-B38A-500A1C155DB2}" srcOrd="0" destOrd="0" presId="urn:microsoft.com/office/officeart/2005/8/layout/process1"/>
    <dgm:cxn modelId="{EAD2D4C1-41EA-0C4D-92CE-4E84BCC2C82F}" type="presParOf" srcId="{7BBE13E3-E421-4145-AB70-B96F650DFBB6}" destId="{F8B96D9C-2BA0-EF4A-A583-8168629764AC}" srcOrd="0" destOrd="0" presId="urn:microsoft.com/office/officeart/2005/8/layout/process1"/>
    <dgm:cxn modelId="{EF605019-9AA3-4F4D-9807-D8F517A186A8}" type="presParOf" srcId="{7BBE13E3-E421-4145-AB70-B96F650DFBB6}" destId="{B92F8C7D-3B01-B44D-B38A-500A1C155DB2}" srcOrd="1" destOrd="0" presId="urn:microsoft.com/office/officeart/2005/8/layout/process1"/>
    <dgm:cxn modelId="{E38351B2-7C3D-A046-8784-FD5A6980C05F}" type="presParOf" srcId="{B92F8C7D-3B01-B44D-B38A-500A1C155DB2}" destId="{C559950D-B5ED-2148-ADF2-0269020A7764}" srcOrd="0" destOrd="0" presId="urn:microsoft.com/office/officeart/2005/8/layout/process1"/>
    <dgm:cxn modelId="{A3DBB5F5-84C9-E94F-998C-4D38AFCC22C3}" type="presParOf" srcId="{7BBE13E3-E421-4145-AB70-B96F650DFBB6}" destId="{CDA4F1D8-3380-6543-8E3A-3CF88CC10825}" srcOrd="2" destOrd="0" presId="urn:microsoft.com/office/officeart/2005/8/layout/process1"/>
    <dgm:cxn modelId="{45AB9FDF-0961-5E41-9886-345923797760}" type="presParOf" srcId="{7BBE13E3-E421-4145-AB70-B96F650DFBB6}" destId="{9C732234-CA65-024C-9B34-A5696972D5D3}" srcOrd="3" destOrd="0" presId="urn:microsoft.com/office/officeart/2005/8/layout/process1"/>
    <dgm:cxn modelId="{FFDC483B-ABBB-1A47-B37B-4018F784396B}" type="presParOf" srcId="{9C732234-CA65-024C-9B34-A5696972D5D3}" destId="{6B30B996-9D1E-7B4E-AA9E-A29DE67AC157}" srcOrd="0" destOrd="0" presId="urn:microsoft.com/office/officeart/2005/8/layout/process1"/>
    <dgm:cxn modelId="{051A5E55-1C98-BF49-BDE6-E71BEE1DDD69}" type="presParOf" srcId="{7BBE13E3-E421-4145-AB70-B96F650DFBB6}" destId="{C3C6B027-E303-7C4C-897C-237EA8D18A0E}" srcOrd="4" destOrd="0" presId="urn:microsoft.com/office/officeart/2005/8/layout/process1"/>
    <dgm:cxn modelId="{13E7431D-04BF-5749-B496-BCD1DB45191B}" type="presParOf" srcId="{7BBE13E3-E421-4145-AB70-B96F650DFBB6}" destId="{DE6DD485-BFDA-6E4E-8BCF-22F24DF6D589}" srcOrd="5" destOrd="0" presId="urn:microsoft.com/office/officeart/2005/8/layout/process1"/>
    <dgm:cxn modelId="{5D0656AA-8068-D243-B261-C5A8687759CD}" type="presParOf" srcId="{DE6DD485-BFDA-6E4E-8BCF-22F24DF6D589}" destId="{8A5292E6-0228-3B4A-B7C6-70E8ADB6BD97}" srcOrd="0" destOrd="0" presId="urn:microsoft.com/office/officeart/2005/8/layout/process1"/>
    <dgm:cxn modelId="{87DBF913-6258-4B4C-8773-9FA63DA830B3}" type="presParOf" srcId="{7BBE13E3-E421-4145-AB70-B96F650DFBB6}" destId="{60E37508-6411-604B-8DBA-760B81F0E2D3}" srcOrd="6" destOrd="0" presId="urn:microsoft.com/office/officeart/2005/8/layout/process1"/>
    <dgm:cxn modelId="{2F917A25-C40B-394F-A760-20E9EC81E06A}" type="presParOf" srcId="{7BBE13E3-E421-4145-AB70-B96F650DFBB6}" destId="{3D59C0F9-B08D-E944-A836-3BF05BE248DD}" srcOrd="7" destOrd="0" presId="urn:microsoft.com/office/officeart/2005/8/layout/process1"/>
    <dgm:cxn modelId="{5EA2231E-10A1-0B48-8CC9-47CB30D43A6B}" type="presParOf" srcId="{3D59C0F9-B08D-E944-A836-3BF05BE248DD}" destId="{243E18DB-5223-D841-8D8E-48DEF744B7F7}" srcOrd="0" destOrd="0" presId="urn:microsoft.com/office/officeart/2005/8/layout/process1"/>
    <dgm:cxn modelId="{DDD8AC94-3FB1-3B4A-A353-A67D060F66FA}" type="presParOf" srcId="{7BBE13E3-E421-4145-AB70-B96F650DFBB6}" destId="{3F4BD0A4-DF20-BE49-91A2-FD204F4CE189}" srcOrd="8" destOrd="0" presId="urn:microsoft.com/office/officeart/2005/8/layout/process1"/>
    <dgm:cxn modelId="{7D8EC391-63A1-A44D-A292-BE618E9DA3EF}" type="presParOf" srcId="{7BBE13E3-E421-4145-AB70-B96F650DFBB6}" destId="{64528E2D-03DA-6D44-8083-2092EAD3F91F}" srcOrd="9" destOrd="0" presId="urn:microsoft.com/office/officeart/2005/8/layout/process1"/>
    <dgm:cxn modelId="{3C926D9B-B226-CD4E-AEFA-FD54B69C469A}" type="presParOf" srcId="{64528E2D-03DA-6D44-8083-2092EAD3F91F}" destId="{36083158-371E-E140-A4C2-00E672126AB7}" srcOrd="0" destOrd="0" presId="urn:microsoft.com/office/officeart/2005/8/layout/process1"/>
    <dgm:cxn modelId="{E00217C6-97DD-4940-B65D-2496F9D57BDD}" type="presParOf" srcId="{7BBE13E3-E421-4145-AB70-B96F650DFBB6}" destId="{20A0D0ED-3A87-0F4E-BC1E-2CDFA0CDB7AB}" srcOrd="1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D5E3D8-47D8-1A4C-9387-6DE60324DF6F}">
      <dsp:nvSpPr>
        <dsp:cNvPr id="0" name=""/>
        <dsp:cNvSpPr/>
      </dsp:nvSpPr>
      <dsp:spPr>
        <a:xfrm>
          <a:off x="5175" y="487487"/>
          <a:ext cx="2262701" cy="1357621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Scope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Goals, Actions, Data, Analysis, Ethics</a:t>
          </a:r>
        </a:p>
      </dsp:txBody>
      <dsp:txXfrm>
        <a:off x="44938" y="527250"/>
        <a:ext cx="2183175" cy="1278095"/>
      </dsp:txXfrm>
    </dsp:sp>
    <dsp:sp modelId="{A58869D2-B78E-DD40-ACB3-9F052F33CBCE}">
      <dsp:nvSpPr>
        <dsp:cNvPr id="0" name=""/>
        <dsp:cNvSpPr/>
      </dsp:nvSpPr>
      <dsp:spPr>
        <a:xfrm>
          <a:off x="2466994" y="885723"/>
          <a:ext cx="479692" cy="561150"/>
        </a:xfrm>
        <a:prstGeom prst="rightArrow">
          <a:avLst>
            <a:gd name="adj1" fmla="val 60000"/>
            <a:gd name="adj2" fmla="val 50000"/>
          </a:avLst>
        </a:prstGeom>
        <a:solidFill>
          <a:schemeClr val="bg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2466994" y="997953"/>
        <a:ext cx="335784" cy="336690"/>
      </dsp:txXfrm>
    </dsp:sp>
    <dsp:sp modelId="{C234DD4B-5CB7-E549-AD0E-83532D584FCF}">
      <dsp:nvSpPr>
        <dsp:cNvPr id="0" name=""/>
        <dsp:cNvSpPr/>
      </dsp:nvSpPr>
      <dsp:spPr>
        <a:xfrm>
          <a:off x="3172957" y="487487"/>
          <a:ext cx="2262701" cy="1357621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Data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Get Data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Store Data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Link Data</a:t>
          </a:r>
        </a:p>
      </dsp:txBody>
      <dsp:txXfrm>
        <a:off x="3212720" y="527250"/>
        <a:ext cx="2183175" cy="1278095"/>
      </dsp:txXfrm>
    </dsp:sp>
    <dsp:sp modelId="{16C02E65-2210-C24E-8692-38A2A70EC148}">
      <dsp:nvSpPr>
        <dsp:cNvPr id="0" name=""/>
        <dsp:cNvSpPr/>
      </dsp:nvSpPr>
      <dsp:spPr>
        <a:xfrm>
          <a:off x="5634777" y="885723"/>
          <a:ext cx="479692" cy="561150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5634777" y="997953"/>
        <a:ext cx="335784" cy="336690"/>
      </dsp:txXfrm>
    </dsp:sp>
    <dsp:sp modelId="{FBF1C564-B2B8-4C41-BE63-B8171F8EB76E}">
      <dsp:nvSpPr>
        <dsp:cNvPr id="0" name=""/>
        <dsp:cNvSpPr/>
      </dsp:nvSpPr>
      <dsp:spPr>
        <a:xfrm>
          <a:off x="6340740" y="487487"/>
          <a:ext cx="2262701" cy="1357621"/>
        </a:xfrm>
        <a:prstGeom prst="roundRect">
          <a:avLst>
            <a:gd name="adj" fmla="val 10000"/>
          </a:avLst>
        </a:prstGeom>
        <a:solidFill>
          <a:schemeClr val="accent6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Exploration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Entities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temporal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Spatial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…</a:t>
          </a:r>
        </a:p>
      </dsp:txBody>
      <dsp:txXfrm>
        <a:off x="6380503" y="527250"/>
        <a:ext cx="2183175" cy="1278095"/>
      </dsp:txXfrm>
    </dsp:sp>
    <dsp:sp modelId="{680472FB-1DED-B043-9C18-8E9AFCBED6E9}">
      <dsp:nvSpPr>
        <dsp:cNvPr id="0" name=""/>
        <dsp:cNvSpPr/>
      </dsp:nvSpPr>
      <dsp:spPr>
        <a:xfrm>
          <a:off x="8802559" y="885723"/>
          <a:ext cx="479692" cy="561150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lumMod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8802559" y="997953"/>
        <a:ext cx="335784" cy="336690"/>
      </dsp:txXfrm>
    </dsp:sp>
    <dsp:sp modelId="{CC8F3904-974E-2647-9B88-B6062079D1ED}">
      <dsp:nvSpPr>
        <dsp:cNvPr id="0" name=""/>
        <dsp:cNvSpPr/>
      </dsp:nvSpPr>
      <dsp:spPr>
        <a:xfrm>
          <a:off x="9508522" y="487487"/>
          <a:ext cx="2262701" cy="1357621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Modeling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Rows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Labels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Features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Models</a:t>
          </a:r>
        </a:p>
      </dsp:txBody>
      <dsp:txXfrm>
        <a:off x="9548285" y="527250"/>
        <a:ext cx="2183175" cy="1278095"/>
      </dsp:txXfrm>
    </dsp:sp>
    <dsp:sp modelId="{5383FDA3-64FA-604A-8CAF-995772572DB0}">
      <dsp:nvSpPr>
        <dsp:cNvPr id="0" name=""/>
        <dsp:cNvSpPr/>
      </dsp:nvSpPr>
      <dsp:spPr>
        <a:xfrm rot="5400000">
          <a:off x="10400027" y="2003497"/>
          <a:ext cx="479692" cy="561150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 rot="-5400000">
        <a:off x="10471528" y="2044226"/>
        <a:ext cx="336690" cy="335784"/>
      </dsp:txXfrm>
    </dsp:sp>
    <dsp:sp modelId="{F11F753D-D453-BC4F-BACE-C4F8A11ECEA5}">
      <dsp:nvSpPr>
        <dsp:cNvPr id="0" name=""/>
        <dsp:cNvSpPr/>
      </dsp:nvSpPr>
      <dsp:spPr>
        <a:xfrm>
          <a:off x="9508522" y="2750189"/>
          <a:ext cx="2262701" cy="1357621"/>
        </a:xfrm>
        <a:prstGeom prst="roundRect">
          <a:avLst>
            <a:gd name="adj" fmla="val 10000"/>
          </a:avLst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Model Selection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Train-Test Splits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Performance Metrics</a:t>
          </a:r>
        </a:p>
      </dsp:txBody>
      <dsp:txXfrm>
        <a:off x="9548285" y="2789952"/>
        <a:ext cx="2183175" cy="1278095"/>
      </dsp:txXfrm>
    </dsp:sp>
    <dsp:sp modelId="{F8E19199-589F-1946-8222-73EA4584121E}">
      <dsp:nvSpPr>
        <dsp:cNvPr id="0" name=""/>
        <dsp:cNvSpPr/>
      </dsp:nvSpPr>
      <dsp:spPr>
        <a:xfrm rot="10800000">
          <a:off x="8829712" y="3148424"/>
          <a:ext cx="479692" cy="561150"/>
        </a:xfrm>
        <a:prstGeom prst="rightArrow">
          <a:avLst>
            <a:gd name="adj1" fmla="val 60000"/>
            <a:gd name="adj2" fmla="val 50000"/>
          </a:avLst>
        </a:prstGeom>
        <a:solidFill>
          <a:srgbClr val="00B0F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 rot="10800000">
        <a:off x="8973620" y="3260654"/>
        <a:ext cx="335784" cy="336690"/>
      </dsp:txXfrm>
    </dsp:sp>
    <dsp:sp modelId="{529FCC09-4687-E147-80E8-2EB7609DC9CF}">
      <dsp:nvSpPr>
        <dsp:cNvPr id="0" name=""/>
        <dsp:cNvSpPr/>
      </dsp:nvSpPr>
      <dsp:spPr>
        <a:xfrm>
          <a:off x="6340740" y="2750189"/>
          <a:ext cx="2262701" cy="1357621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Model Interpretation</a:t>
          </a:r>
        </a:p>
      </dsp:txBody>
      <dsp:txXfrm>
        <a:off x="6380503" y="2789952"/>
        <a:ext cx="2183175" cy="1278095"/>
      </dsp:txXfrm>
    </dsp:sp>
    <dsp:sp modelId="{5381123D-2C93-3241-8E06-B77D04CAE8EC}">
      <dsp:nvSpPr>
        <dsp:cNvPr id="0" name=""/>
        <dsp:cNvSpPr/>
      </dsp:nvSpPr>
      <dsp:spPr>
        <a:xfrm rot="10800000">
          <a:off x="5661929" y="3148424"/>
          <a:ext cx="479692" cy="561150"/>
        </a:xfrm>
        <a:prstGeom prst="rightArrow">
          <a:avLst>
            <a:gd name="adj1" fmla="val 60000"/>
            <a:gd name="adj2" fmla="val 50000"/>
          </a:avLst>
        </a:prstGeom>
        <a:solidFill>
          <a:schemeClr val="bg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 rot="10800000">
        <a:off x="5805837" y="3260654"/>
        <a:ext cx="335784" cy="336690"/>
      </dsp:txXfrm>
    </dsp:sp>
    <dsp:sp modelId="{1850AAD1-4903-FE47-A71D-0B73E666CD99}">
      <dsp:nvSpPr>
        <dsp:cNvPr id="0" name=""/>
        <dsp:cNvSpPr/>
      </dsp:nvSpPr>
      <dsp:spPr>
        <a:xfrm>
          <a:off x="3172957" y="2750189"/>
          <a:ext cx="2262701" cy="1357621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Dealing with Bias and Fairness</a:t>
          </a:r>
        </a:p>
      </dsp:txBody>
      <dsp:txXfrm>
        <a:off x="3212720" y="2789952"/>
        <a:ext cx="2183175" cy="1278095"/>
      </dsp:txXfrm>
    </dsp:sp>
    <dsp:sp modelId="{D7CE2DAE-ABF0-9641-AE1A-0DB79AEBD84A}">
      <dsp:nvSpPr>
        <dsp:cNvPr id="0" name=""/>
        <dsp:cNvSpPr/>
      </dsp:nvSpPr>
      <dsp:spPr>
        <a:xfrm rot="10800000">
          <a:off x="2494147" y="3148424"/>
          <a:ext cx="479692" cy="561150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 rot="10800000">
        <a:off x="2638055" y="3260654"/>
        <a:ext cx="335784" cy="336690"/>
      </dsp:txXfrm>
    </dsp:sp>
    <dsp:sp modelId="{0538887E-FF31-324E-B401-E87E44AFF0AA}">
      <dsp:nvSpPr>
        <dsp:cNvPr id="0" name=""/>
        <dsp:cNvSpPr/>
      </dsp:nvSpPr>
      <dsp:spPr>
        <a:xfrm>
          <a:off x="5175" y="2750189"/>
          <a:ext cx="2262701" cy="1357621"/>
        </a:xfrm>
        <a:prstGeom prst="roundRect">
          <a:avLst>
            <a:gd name="adj" fmla="val 10000"/>
          </a:avLst>
        </a:prstGeom>
        <a:solidFill>
          <a:schemeClr val="accent6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Field Trial Design</a:t>
          </a:r>
        </a:p>
      </dsp:txBody>
      <dsp:txXfrm>
        <a:off x="44938" y="2789952"/>
        <a:ext cx="2183175" cy="1278095"/>
      </dsp:txXfrm>
    </dsp:sp>
    <dsp:sp modelId="{92EB25B1-D4AE-754E-BD44-115E26D1FF80}">
      <dsp:nvSpPr>
        <dsp:cNvPr id="0" name=""/>
        <dsp:cNvSpPr/>
      </dsp:nvSpPr>
      <dsp:spPr>
        <a:xfrm rot="5400000">
          <a:off x="896679" y="4266199"/>
          <a:ext cx="479692" cy="561150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lumMod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 rot="-5400000">
        <a:off x="968180" y="4306928"/>
        <a:ext cx="336690" cy="335784"/>
      </dsp:txXfrm>
    </dsp:sp>
    <dsp:sp modelId="{C225C079-1737-3742-99A0-0A7B593214FB}">
      <dsp:nvSpPr>
        <dsp:cNvPr id="0" name=""/>
        <dsp:cNvSpPr/>
      </dsp:nvSpPr>
      <dsp:spPr>
        <a:xfrm>
          <a:off x="5175" y="5012891"/>
          <a:ext cx="2262701" cy="1357621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Deployment</a:t>
          </a:r>
        </a:p>
      </dsp:txBody>
      <dsp:txXfrm>
        <a:off x="44938" y="5052654"/>
        <a:ext cx="2183175" cy="1278095"/>
      </dsp:txXfrm>
    </dsp:sp>
    <dsp:sp modelId="{C8297064-9915-AB4E-A9CB-FFEA8FC197B9}">
      <dsp:nvSpPr>
        <dsp:cNvPr id="0" name=""/>
        <dsp:cNvSpPr/>
      </dsp:nvSpPr>
      <dsp:spPr>
        <a:xfrm>
          <a:off x="2466994" y="5411126"/>
          <a:ext cx="479692" cy="561150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2466994" y="5523356"/>
        <a:ext cx="335784" cy="336690"/>
      </dsp:txXfrm>
    </dsp:sp>
    <dsp:sp modelId="{098F0226-B690-1B45-B506-7C933BFB7998}">
      <dsp:nvSpPr>
        <dsp:cNvPr id="0" name=""/>
        <dsp:cNvSpPr/>
      </dsp:nvSpPr>
      <dsp:spPr>
        <a:xfrm>
          <a:off x="3172957" y="5012891"/>
          <a:ext cx="2262701" cy="1357621"/>
        </a:xfrm>
        <a:prstGeom prst="roundRect">
          <a:avLst>
            <a:gd name="adj" fmla="val 10000"/>
          </a:avLst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Monitoring</a:t>
          </a:r>
        </a:p>
      </dsp:txBody>
      <dsp:txXfrm>
        <a:off x="3212720" y="5052654"/>
        <a:ext cx="2183175" cy="127809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672704-2C79-1549-AD4C-2ABDFCF80356}">
      <dsp:nvSpPr>
        <dsp:cNvPr id="0" name=""/>
        <dsp:cNvSpPr/>
      </dsp:nvSpPr>
      <dsp:spPr>
        <a:xfrm>
          <a:off x="2684662" y="54123"/>
          <a:ext cx="2814414" cy="2814414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Decisionmakers</a:t>
          </a:r>
        </a:p>
      </dsp:txBody>
      <dsp:txXfrm>
        <a:off x="3009402" y="432986"/>
        <a:ext cx="2164934" cy="893035"/>
      </dsp:txXfrm>
    </dsp:sp>
    <dsp:sp modelId="{722AF525-0CC7-AC4A-A727-F9C350590083}">
      <dsp:nvSpPr>
        <dsp:cNvPr id="0" name=""/>
        <dsp:cNvSpPr/>
      </dsp:nvSpPr>
      <dsp:spPr>
        <a:xfrm>
          <a:off x="3929499" y="1298960"/>
          <a:ext cx="2814414" cy="2814414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Public</a:t>
          </a:r>
        </a:p>
      </dsp:txBody>
      <dsp:txXfrm>
        <a:off x="5444953" y="1623700"/>
        <a:ext cx="1082467" cy="2164934"/>
      </dsp:txXfrm>
    </dsp:sp>
    <dsp:sp modelId="{85F9DA02-39B5-FC4E-B79B-68AACD563952}">
      <dsp:nvSpPr>
        <dsp:cNvPr id="0" name=""/>
        <dsp:cNvSpPr/>
      </dsp:nvSpPr>
      <dsp:spPr>
        <a:xfrm>
          <a:off x="2684662" y="2543797"/>
          <a:ext cx="2814414" cy="2814414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Media</a:t>
          </a:r>
        </a:p>
      </dsp:txBody>
      <dsp:txXfrm>
        <a:off x="3009402" y="4086313"/>
        <a:ext cx="2164934" cy="893035"/>
      </dsp:txXfrm>
    </dsp:sp>
    <dsp:sp modelId="{D2CE4B38-2232-844C-A2B6-62B6C4FA1350}">
      <dsp:nvSpPr>
        <dsp:cNvPr id="0" name=""/>
        <dsp:cNvSpPr/>
      </dsp:nvSpPr>
      <dsp:spPr>
        <a:xfrm>
          <a:off x="1391684" y="1298960"/>
          <a:ext cx="2933492" cy="2814414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Analysts</a:t>
          </a:r>
        </a:p>
      </dsp:txBody>
      <dsp:txXfrm>
        <a:off x="1617337" y="1623700"/>
        <a:ext cx="1128266" cy="216493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1EAD40-A10E-2C44-88BB-E254D1FEED2A}">
      <dsp:nvSpPr>
        <dsp:cNvPr id="0" name=""/>
        <dsp:cNvSpPr/>
      </dsp:nvSpPr>
      <dsp:spPr>
        <a:xfrm>
          <a:off x="0" y="210549"/>
          <a:ext cx="3520454" cy="2112273"/>
        </a:xfrm>
        <a:prstGeom prst="rect">
          <a:avLst/>
        </a:prstGeom>
        <a:solidFill>
          <a:srgbClr val="C0504D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Privacy</a:t>
          </a:r>
        </a:p>
      </dsp:txBody>
      <dsp:txXfrm>
        <a:off x="0" y="210549"/>
        <a:ext cx="3520454" cy="2112273"/>
      </dsp:txXfrm>
    </dsp:sp>
    <dsp:sp modelId="{5DF36080-AA5F-044B-9B2D-18470035B1FB}">
      <dsp:nvSpPr>
        <dsp:cNvPr id="0" name=""/>
        <dsp:cNvSpPr/>
      </dsp:nvSpPr>
      <dsp:spPr>
        <a:xfrm>
          <a:off x="3872500" y="210549"/>
          <a:ext cx="3520454" cy="2112273"/>
        </a:xfrm>
        <a:prstGeom prst="rect">
          <a:avLst/>
        </a:prstGeom>
        <a:solidFill>
          <a:srgbClr val="C0504D">
            <a:hueOff val="1170380"/>
            <a:satOff val="-1460"/>
            <a:lumOff val="343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Data Ownership</a:t>
          </a:r>
        </a:p>
      </dsp:txBody>
      <dsp:txXfrm>
        <a:off x="3872500" y="210549"/>
        <a:ext cx="3520454" cy="2112273"/>
      </dsp:txXfrm>
    </dsp:sp>
    <dsp:sp modelId="{73313321-B089-6142-89C3-6254719B2389}">
      <dsp:nvSpPr>
        <dsp:cNvPr id="0" name=""/>
        <dsp:cNvSpPr/>
      </dsp:nvSpPr>
      <dsp:spPr>
        <a:xfrm>
          <a:off x="7745001" y="210549"/>
          <a:ext cx="3520454" cy="2112273"/>
        </a:xfrm>
        <a:prstGeom prst="rect">
          <a:avLst/>
        </a:prstGeom>
        <a:solidFill>
          <a:srgbClr val="C0504D">
            <a:hueOff val="2340759"/>
            <a:satOff val="-2919"/>
            <a:lumOff val="686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Bias, Equity, &amp; Fairness</a:t>
          </a:r>
        </a:p>
      </dsp:txBody>
      <dsp:txXfrm>
        <a:off x="7745001" y="210549"/>
        <a:ext cx="3520454" cy="2112273"/>
      </dsp:txXfrm>
    </dsp:sp>
    <dsp:sp modelId="{EF08E376-4E26-284A-B04A-2272E2B37BE4}">
      <dsp:nvSpPr>
        <dsp:cNvPr id="0" name=""/>
        <dsp:cNvSpPr/>
      </dsp:nvSpPr>
      <dsp:spPr>
        <a:xfrm>
          <a:off x="1936250" y="2674867"/>
          <a:ext cx="3520454" cy="2112273"/>
        </a:xfrm>
        <a:prstGeom prst="rect">
          <a:avLst/>
        </a:prstGeom>
        <a:solidFill>
          <a:srgbClr val="C0504D">
            <a:hueOff val="3511139"/>
            <a:satOff val="-4379"/>
            <a:lumOff val="103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Transparency</a:t>
          </a:r>
        </a:p>
      </dsp:txBody>
      <dsp:txXfrm>
        <a:off x="1936250" y="2674867"/>
        <a:ext cx="3520454" cy="2112273"/>
      </dsp:txXfrm>
    </dsp:sp>
    <dsp:sp modelId="{6716D9F6-4AA6-A540-8569-2BA0DEE70F42}">
      <dsp:nvSpPr>
        <dsp:cNvPr id="0" name=""/>
        <dsp:cNvSpPr/>
      </dsp:nvSpPr>
      <dsp:spPr>
        <a:xfrm>
          <a:off x="5808750" y="2674867"/>
          <a:ext cx="3520454" cy="2112273"/>
        </a:xfrm>
        <a:prstGeom prst="rect">
          <a:avLst/>
        </a:prstGeom>
        <a:solidFill>
          <a:srgbClr val="C0504D">
            <a:hueOff val="4681519"/>
            <a:satOff val="-5839"/>
            <a:lumOff val="1373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Trustworthiness and Accountability</a:t>
          </a:r>
        </a:p>
      </dsp:txBody>
      <dsp:txXfrm>
        <a:off x="5808750" y="2674867"/>
        <a:ext cx="3520454" cy="211227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1EAD40-A10E-2C44-88BB-E254D1FEED2A}">
      <dsp:nvSpPr>
        <dsp:cNvPr id="0" name=""/>
        <dsp:cNvSpPr/>
      </dsp:nvSpPr>
      <dsp:spPr>
        <a:xfrm>
          <a:off x="0" y="210549"/>
          <a:ext cx="3520454" cy="2112273"/>
        </a:xfrm>
        <a:prstGeom prst="rect">
          <a:avLst/>
        </a:prstGeom>
        <a:solidFill>
          <a:schemeClr val="bg2">
            <a:lumMod val="60000"/>
            <a:lumOff val="40000"/>
          </a:scheme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Privacy</a:t>
          </a:r>
        </a:p>
      </dsp:txBody>
      <dsp:txXfrm>
        <a:off x="0" y="210549"/>
        <a:ext cx="3520454" cy="2112273"/>
      </dsp:txXfrm>
    </dsp:sp>
    <dsp:sp modelId="{5DF36080-AA5F-044B-9B2D-18470035B1FB}">
      <dsp:nvSpPr>
        <dsp:cNvPr id="0" name=""/>
        <dsp:cNvSpPr/>
      </dsp:nvSpPr>
      <dsp:spPr>
        <a:xfrm>
          <a:off x="3872500" y="210549"/>
          <a:ext cx="3520454" cy="2112273"/>
        </a:xfrm>
        <a:prstGeom prst="rect">
          <a:avLst/>
        </a:prstGeom>
        <a:solidFill>
          <a:schemeClr val="bg2">
            <a:lumMod val="60000"/>
            <a:lumOff val="40000"/>
          </a:scheme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Data Ownership</a:t>
          </a:r>
        </a:p>
      </dsp:txBody>
      <dsp:txXfrm>
        <a:off x="3872500" y="210549"/>
        <a:ext cx="3520454" cy="2112273"/>
      </dsp:txXfrm>
    </dsp:sp>
    <dsp:sp modelId="{73313321-B089-6142-89C3-6254719B2389}">
      <dsp:nvSpPr>
        <dsp:cNvPr id="0" name=""/>
        <dsp:cNvSpPr/>
      </dsp:nvSpPr>
      <dsp:spPr>
        <a:xfrm>
          <a:off x="7745001" y="210549"/>
          <a:ext cx="3520454" cy="2112273"/>
        </a:xfrm>
        <a:prstGeom prst="rect">
          <a:avLst/>
        </a:prstGeom>
        <a:solidFill>
          <a:srgbClr val="4D110A"/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Bias, Equity, &amp; Fairness</a:t>
          </a:r>
        </a:p>
      </dsp:txBody>
      <dsp:txXfrm>
        <a:off x="7745001" y="210549"/>
        <a:ext cx="3520454" cy="2112273"/>
      </dsp:txXfrm>
    </dsp:sp>
    <dsp:sp modelId="{EF08E376-4E26-284A-B04A-2272E2B37BE4}">
      <dsp:nvSpPr>
        <dsp:cNvPr id="0" name=""/>
        <dsp:cNvSpPr/>
      </dsp:nvSpPr>
      <dsp:spPr>
        <a:xfrm>
          <a:off x="1936250" y="2674867"/>
          <a:ext cx="3520454" cy="2112273"/>
        </a:xfrm>
        <a:prstGeom prst="rect">
          <a:avLst/>
        </a:prstGeom>
        <a:solidFill>
          <a:schemeClr val="bg2">
            <a:lumMod val="60000"/>
            <a:lumOff val="40000"/>
          </a:scheme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Transparency</a:t>
          </a:r>
        </a:p>
      </dsp:txBody>
      <dsp:txXfrm>
        <a:off x="1936250" y="2674867"/>
        <a:ext cx="3520454" cy="2112273"/>
      </dsp:txXfrm>
    </dsp:sp>
    <dsp:sp modelId="{6716D9F6-4AA6-A540-8569-2BA0DEE70F42}">
      <dsp:nvSpPr>
        <dsp:cNvPr id="0" name=""/>
        <dsp:cNvSpPr/>
      </dsp:nvSpPr>
      <dsp:spPr>
        <a:xfrm>
          <a:off x="5808750" y="2674867"/>
          <a:ext cx="3520454" cy="2112273"/>
        </a:xfrm>
        <a:prstGeom prst="rect">
          <a:avLst/>
        </a:prstGeom>
        <a:solidFill>
          <a:schemeClr val="bg2">
            <a:lumMod val="60000"/>
            <a:lumOff val="40000"/>
          </a:scheme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Trustworthiness and Accountability</a:t>
          </a:r>
        </a:p>
      </dsp:txBody>
      <dsp:txXfrm>
        <a:off x="5808750" y="2674867"/>
        <a:ext cx="3520454" cy="211227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B96D9C-2BA0-EF4A-A583-8168629764AC}">
      <dsp:nvSpPr>
        <dsp:cNvPr id="0" name=""/>
        <dsp:cNvSpPr/>
      </dsp:nvSpPr>
      <dsp:spPr>
        <a:xfrm>
          <a:off x="100570" y="1870547"/>
          <a:ext cx="1497290" cy="898374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Define (equity)</a:t>
          </a:r>
        </a:p>
      </dsp:txBody>
      <dsp:txXfrm>
        <a:off x="126882" y="1896859"/>
        <a:ext cx="1444666" cy="845750"/>
      </dsp:txXfrm>
    </dsp:sp>
    <dsp:sp modelId="{B92F8C7D-3B01-B44D-B38A-500A1C155DB2}">
      <dsp:nvSpPr>
        <dsp:cNvPr id="0" name=""/>
        <dsp:cNvSpPr/>
      </dsp:nvSpPr>
      <dsp:spPr>
        <a:xfrm rot="21578350">
          <a:off x="1722444" y="2127739"/>
          <a:ext cx="264128" cy="371328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1722445" y="2202255"/>
        <a:ext cx="184890" cy="222796"/>
      </dsp:txXfrm>
    </dsp:sp>
    <dsp:sp modelId="{CDA4F1D8-3380-6543-8E3A-3CF88CC10825}">
      <dsp:nvSpPr>
        <dsp:cNvPr id="0" name=""/>
        <dsp:cNvSpPr/>
      </dsp:nvSpPr>
      <dsp:spPr>
        <a:xfrm>
          <a:off x="2096206" y="1857979"/>
          <a:ext cx="1497290" cy="898374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Measure/</a:t>
          </a:r>
          <a:br>
            <a:rPr lang="en-US" sz="1400" kern="1200" dirty="0"/>
          </a:br>
          <a:r>
            <a:rPr lang="en-US" sz="1400" kern="1200" dirty="0"/>
            <a:t>Detect (bias)</a:t>
          </a:r>
        </a:p>
      </dsp:txBody>
      <dsp:txXfrm>
        <a:off x="2122518" y="1884291"/>
        <a:ext cx="1444666" cy="845750"/>
      </dsp:txXfrm>
    </dsp:sp>
    <dsp:sp modelId="{9C732234-CA65-024C-9B34-A5696972D5D3}">
      <dsp:nvSpPr>
        <dsp:cNvPr id="0" name=""/>
        <dsp:cNvSpPr/>
      </dsp:nvSpPr>
      <dsp:spPr>
        <a:xfrm rot="19238">
          <a:off x="3771008" y="2127738"/>
          <a:ext cx="376336" cy="371328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3771009" y="2201692"/>
        <a:ext cx="264938" cy="222796"/>
      </dsp:txXfrm>
    </dsp:sp>
    <dsp:sp modelId="{C3C6B027-E303-7C4C-897C-237EA8D18A0E}">
      <dsp:nvSpPr>
        <dsp:cNvPr id="0" name=""/>
        <dsp:cNvSpPr/>
      </dsp:nvSpPr>
      <dsp:spPr>
        <a:xfrm>
          <a:off x="4303554" y="1870331"/>
          <a:ext cx="1497290" cy="898374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Understand 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(root causes)</a:t>
          </a:r>
        </a:p>
      </dsp:txBody>
      <dsp:txXfrm>
        <a:off x="4329866" y="1896643"/>
        <a:ext cx="1444666" cy="845750"/>
      </dsp:txXfrm>
    </dsp:sp>
    <dsp:sp modelId="{DE6DD485-BFDA-6E4E-8BCF-22F24DF6D589}">
      <dsp:nvSpPr>
        <dsp:cNvPr id="0" name=""/>
        <dsp:cNvSpPr/>
      </dsp:nvSpPr>
      <dsp:spPr>
        <a:xfrm rot="21578608">
          <a:off x="5922786" y="2127633"/>
          <a:ext cx="258525" cy="371328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5922787" y="2202140"/>
        <a:ext cx="180968" cy="222796"/>
      </dsp:txXfrm>
    </dsp:sp>
    <dsp:sp modelId="{60E37508-6411-604B-8DBA-760B81F0E2D3}">
      <dsp:nvSpPr>
        <dsp:cNvPr id="0" name=""/>
        <dsp:cNvSpPr/>
      </dsp:nvSpPr>
      <dsp:spPr>
        <a:xfrm>
          <a:off x="6288620" y="1857979"/>
          <a:ext cx="1497290" cy="898374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Improve (fairness)</a:t>
          </a:r>
        </a:p>
      </dsp:txBody>
      <dsp:txXfrm>
        <a:off x="6314932" y="1884291"/>
        <a:ext cx="1444666" cy="845750"/>
      </dsp:txXfrm>
    </dsp:sp>
    <dsp:sp modelId="{3D59C0F9-B08D-E944-A836-3BF05BE248DD}">
      <dsp:nvSpPr>
        <dsp:cNvPr id="0" name=""/>
        <dsp:cNvSpPr/>
      </dsp:nvSpPr>
      <dsp:spPr>
        <a:xfrm>
          <a:off x="7935640" y="2121502"/>
          <a:ext cx="317425" cy="371328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7935640" y="2195768"/>
        <a:ext cx="222198" cy="222796"/>
      </dsp:txXfrm>
    </dsp:sp>
    <dsp:sp modelId="{3F4BD0A4-DF20-BE49-91A2-FD204F4CE189}">
      <dsp:nvSpPr>
        <dsp:cNvPr id="0" name=""/>
        <dsp:cNvSpPr/>
      </dsp:nvSpPr>
      <dsp:spPr>
        <a:xfrm>
          <a:off x="8384827" y="1857979"/>
          <a:ext cx="1497290" cy="898374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Mitigate 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(the impact)</a:t>
          </a:r>
        </a:p>
      </dsp:txBody>
      <dsp:txXfrm>
        <a:off x="8411139" y="1884291"/>
        <a:ext cx="1444666" cy="845750"/>
      </dsp:txXfrm>
    </dsp:sp>
    <dsp:sp modelId="{64528E2D-03DA-6D44-8083-2092EAD3F91F}">
      <dsp:nvSpPr>
        <dsp:cNvPr id="0" name=""/>
        <dsp:cNvSpPr/>
      </dsp:nvSpPr>
      <dsp:spPr>
        <a:xfrm>
          <a:off x="10031847" y="2121502"/>
          <a:ext cx="317425" cy="371328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10031847" y="2195768"/>
        <a:ext cx="222198" cy="222796"/>
      </dsp:txXfrm>
    </dsp:sp>
    <dsp:sp modelId="{20A0D0ED-3A87-0F4E-BC1E-2CDFA0CDB7AB}">
      <dsp:nvSpPr>
        <dsp:cNvPr id="0" name=""/>
        <dsp:cNvSpPr/>
      </dsp:nvSpPr>
      <dsp:spPr>
        <a:xfrm>
          <a:off x="10481034" y="1857979"/>
          <a:ext cx="1497290" cy="898374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Monitor/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Evaluate</a:t>
          </a:r>
        </a:p>
      </dsp:txBody>
      <dsp:txXfrm>
        <a:off x="10507346" y="1884291"/>
        <a:ext cx="1444666" cy="8457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9" name="Google Shape;3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0CBC395-CF3C-A24F-8682-006CE1DBC2D7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3285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0CBC395-CF3C-A24F-8682-006CE1DBC2D7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9650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BD5BA44-A61D-4421-ACA6-B7686A65186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935294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g5b0c8fd486_0_2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2" name="Google Shape;722;g5b0c8fd486_0_2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41798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14</a:t>
            </a:r>
            <a:r>
              <a:rPr lang="en-US" baseline="30000" dirty="0"/>
              <a:t>th</a:t>
            </a:r>
            <a:r>
              <a:rPr lang="en-US" dirty="0"/>
              <a:t> Amendment often interpreted to prohibit racial classification in most cases (that is, taking race into account in state decision-making) as well as racial intentions/discriminatory purpose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45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792738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46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286833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g6dad9273e7_0_4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700" cy="27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9pPr>
          </a:lstStyle>
          <a:p>
            <a:endParaRPr/>
          </a:p>
        </p:txBody>
      </p:sp>
      <p:sp>
        <p:nvSpPr>
          <p:cNvPr id="15" name="Google Shape;15;g6dad9273e7_0_4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700" cy="10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endParaRPr/>
          </a:p>
        </p:txBody>
      </p:sp>
      <p:sp>
        <p:nvSpPr>
          <p:cNvPr id="16" name="Google Shape;16;g6dad9273e7_0_4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g6dad9273e7_0_11"/>
          <p:cNvSpPr txBox="1">
            <a:spLocks noGrp="1"/>
          </p:cNvSpPr>
          <p:nvPr>
            <p:ph type="title"/>
          </p:nvPr>
        </p:nvSpPr>
        <p:spPr>
          <a:xfrm>
            <a:off x="415600" y="86563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g6dad9273e7_0_1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Char char="●"/>
              <a:defRPr>
                <a:solidFill>
                  <a:srgbClr val="434343"/>
                </a:solidFill>
              </a:defRPr>
            </a:lvl1pPr>
            <a:lvl2pPr marL="914400" lvl="1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9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9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9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9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9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9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9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4925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rgbClr val="434343"/>
              </a:buClr>
              <a:buSzPts val="19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g6dad9273e7_0_1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" name="Google Shape;21;g6dad9273e7_0_11"/>
          <p:cNvSpPr/>
          <p:nvPr/>
        </p:nvSpPr>
        <p:spPr>
          <a:xfrm>
            <a:off x="-14200" y="-36767"/>
            <a:ext cx="12220500" cy="1010161"/>
          </a:xfrm>
          <a:prstGeom prst="rect">
            <a:avLst/>
          </a:prstGeom>
          <a:solidFill>
            <a:srgbClr val="A61C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g6dad9273e7_0_46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g6dad9273e7_0_8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700" cy="11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26" name="Google Shape;26;g6dad9273e7_0_8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g6dad9273e7_0_1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g6dad9273e7_0_16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1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0" name="Google Shape;30;g6dad9273e7_0_16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1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1" name="Google Shape;31;g6dad9273e7_0_16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34"/>
          <p:cNvSpPr txBox="1">
            <a:spLocks noGrp="1"/>
          </p:cNvSpPr>
          <p:nvPr>
            <p:ph type="body" idx="1"/>
          </p:nvPr>
        </p:nvSpPr>
        <p:spPr>
          <a:xfrm>
            <a:off x="297706" y="1353806"/>
            <a:ext cx="11666363" cy="4954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34" name="Google Shape;34;p34"/>
          <p:cNvSpPr/>
          <p:nvPr/>
        </p:nvSpPr>
        <p:spPr>
          <a:xfrm>
            <a:off x="0" y="6434064"/>
            <a:ext cx="12192000" cy="423936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40000" dist="23000" dir="5400000" rotWithShape="0">
              <a:srgbClr val="000000">
                <a:alpha val="34509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endParaRPr sz="1867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r>
              <a:rPr lang="en-US" sz="1867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Rayid Ghani															@rayidghani				</a:t>
            </a:r>
            <a:endParaRPr sz="1867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Google Shape;35;p34"/>
          <p:cNvSpPr/>
          <p:nvPr/>
        </p:nvSpPr>
        <p:spPr>
          <a:xfrm>
            <a:off x="0" y="1"/>
            <a:ext cx="12192000" cy="1206639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40000" dist="23000" dir="5400000" rotWithShape="0">
              <a:srgbClr val="000000">
                <a:alpha val="34509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endParaRPr sz="1867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Google Shape;36;p34"/>
          <p:cNvSpPr txBox="1">
            <a:spLocks noGrp="1"/>
          </p:cNvSpPr>
          <p:nvPr>
            <p:ph type="title"/>
          </p:nvPr>
        </p:nvSpPr>
        <p:spPr>
          <a:xfrm>
            <a:off x="0" y="23412"/>
            <a:ext cx="12192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solidFill>
                  <a:srgbClr val="F2F2F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261542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g6dad9273e7_0_0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g6dad9273e7_0_0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●"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○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■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●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○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■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●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○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925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900"/>
              <a:buFont typeface="Arial"/>
              <a:buChar char="■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g6dad9273e7_0_0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google.com/presentation/d/1_RaUEsimNVbIUJ5K2ju9TaVtEVSHdbqwWWM_B_A_mvU/edit#slide=id.gf25d4944d1_5_12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"/>
          <p:cNvSpPr txBox="1"/>
          <p:nvPr/>
        </p:nvSpPr>
        <p:spPr>
          <a:xfrm>
            <a:off x="0" y="1014225"/>
            <a:ext cx="12192000" cy="235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Ethics, Bias, and Fairness Part I: </a:t>
            </a:r>
            <a:endParaRPr sz="4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 dirty="0"/>
              <a:t>Overview, Frameworks, and Issues</a:t>
            </a:r>
            <a:r>
              <a:rPr lang="en-US" sz="4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3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1"/>
          <p:cNvSpPr txBox="1"/>
          <p:nvPr/>
        </p:nvSpPr>
        <p:spPr>
          <a:xfrm>
            <a:off x="0" y="3429513"/>
            <a:ext cx="121920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Rayid Ghani and Kit Rodolfa</a:t>
            </a:r>
            <a:endParaRPr sz="280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" name="Google Shape;43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99638" y="4968362"/>
            <a:ext cx="5192713" cy="18134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2D208B87-087C-704E-A59D-3B41A02A3541}"/>
              </a:ext>
            </a:extLst>
          </p:cNvPr>
          <p:cNvGraphicFramePr/>
          <p:nvPr/>
        </p:nvGraphicFramePr>
        <p:xfrm>
          <a:off x="2033900" y="1069676"/>
          <a:ext cx="8124200" cy="54123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49515E6D-2760-5548-B87C-48DFE86054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2192001" cy="1069676"/>
          </a:xfrm>
        </p:spPr>
        <p:txBody>
          <a:bodyPr/>
          <a:lstStyle/>
          <a:p>
            <a:r>
              <a:rPr lang="en-US" sz="3200" dirty="0"/>
              <a:t>We need to think of &amp; include the perspectives of different groups</a:t>
            </a:r>
          </a:p>
        </p:txBody>
      </p:sp>
    </p:spTree>
    <p:extLst>
      <p:ext uri="{BB962C8B-B14F-4D97-AF65-F5344CB8AC3E}">
        <p14:creationId xmlns:p14="http://schemas.microsoft.com/office/powerpoint/2010/main" val="25303025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37EE5C4-E0D3-B442-85BC-047C56D24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Rawls’s Theory of Justice</a:t>
            </a:r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D15D198E-D367-5B47-AC41-41FCF18585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1247873"/>
            <a:ext cx="11360700" cy="5234804"/>
          </a:xfrm>
        </p:spPr>
        <p:txBody>
          <a:bodyPr/>
          <a:lstStyle/>
          <a:p>
            <a:r>
              <a:rPr lang="en-US" sz="2667" dirty="0">
                <a:solidFill>
                  <a:schemeClr val="tx1"/>
                </a:solidFill>
              </a:rPr>
              <a:t>Why did we ask you to read a moral philosophy text?</a:t>
            </a:r>
          </a:p>
          <a:p>
            <a:pPr lvl="1"/>
            <a:r>
              <a:rPr lang="en-US" sz="2167" dirty="0">
                <a:solidFill>
                  <a:schemeClr val="tx1"/>
                </a:solidFill>
              </a:rPr>
              <a:t>Moral philosophy is much more about frameworks to help approach tough problems and balance competing obligations than clear-cut answers</a:t>
            </a:r>
          </a:p>
          <a:p>
            <a:pPr lvl="1"/>
            <a:r>
              <a:rPr lang="en-US" sz="2167" dirty="0">
                <a:solidFill>
                  <a:schemeClr val="tx1"/>
                </a:solidFill>
              </a:rPr>
              <a:t>Rawls is far from the only voice here and many other perspectives are well worth exploring: utilitarianism (Singer), deontology (Kant), Scanlon, Sen, etc.</a:t>
            </a:r>
          </a:p>
        </p:txBody>
      </p:sp>
    </p:spTree>
    <p:extLst>
      <p:ext uri="{BB962C8B-B14F-4D97-AF65-F5344CB8AC3E}">
        <p14:creationId xmlns:p14="http://schemas.microsoft.com/office/powerpoint/2010/main" val="20986989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37EE5C4-E0D3-B442-85BC-047C56D24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Rawls’s Theory of Justice</a:t>
            </a:r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D15D198E-D367-5B47-AC41-41FCF18585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68616" y="1211778"/>
            <a:ext cx="5407684" cy="5234804"/>
          </a:xfrm>
        </p:spPr>
        <p:txBody>
          <a:bodyPr/>
          <a:lstStyle/>
          <a:p>
            <a:r>
              <a:rPr lang="en-US" sz="2667" dirty="0">
                <a:solidFill>
                  <a:schemeClr val="tx1"/>
                </a:solidFill>
              </a:rPr>
              <a:t>Make rules from the “original position” under a “veil of ignorance”</a:t>
            </a:r>
            <a:br>
              <a:rPr lang="en-US" sz="2667" dirty="0">
                <a:solidFill>
                  <a:schemeClr val="tx1"/>
                </a:solidFill>
              </a:rPr>
            </a:br>
            <a:endParaRPr lang="en-US" sz="2667" dirty="0">
              <a:solidFill>
                <a:schemeClr val="tx1"/>
              </a:solidFill>
            </a:endParaRPr>
          </a:p>
          <a:p>
            <a:r>
              <a:rPr lang="en-US" sz="2667" dirty="0">
                <a:solidFill>
                  <a:schemeClr val="tx1"/>
                </a:solidFill>
              </a:rPr>
              <a:t>Rawls’s conclusions: equality in rights/duties &amp; the difference principle</a:t>
            </a:r>
          </a:p>
          <a:p>
            <a:pPr lvl="1"/>
            <a:r>
              <a:rPr lang="en-US" sz="2167" dirty="0">
                <a:solidFill>
                  <a:schemeClr val="tx1"/>
                </a:solidFill>
              </a:rPr>
              <a:t>Maximize the position of the least-well-off in society (“maximin”)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D3672BF-135A-234F-BBED-742701A9C3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851" y="1215189"/>
            <a:ext cx="4427621" cy="4427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9844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37EE5C4-E0D3-B442-85BC-047C56D24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questions we should be asking</a:t>
            </a:r>
          </a:p>
        </p:txBody>
      </p:sp>
    </p:spTree>
    <p:extLst>
      <p:ext uri="{BB962C8B-B14F-4D97-AF65-F5344CB8AC3E}">
        <p14:creationId xmlns:p14="http://schemas.microsoft.com/office/powerpoint/2010/main" val="40230611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37EE5C4-E0D3-B442-85BC-047C56D24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questions we should be asking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F4636A7-C1DF-944F-8499-68D8712CCE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667" dirty="0">
                <a:solidFill>
                  <a:schemeClr val="tx1"/>
                </a:solidFill>
              </a:rPr>
              <a:t>Are you using data for purposes it’s intended for? </a:t>
            </a:r>
          </a:p>
          <a:p>
            <a:r>
              <a:rPr lang="en-US" sz="2667" dirty="0">
                <a:solidFill>
                  <a:schemeClr val="tx1"/>
                </a:solidFill>
              </a:rPr>
              <a:t>How are you protecting the data?</a:t>
            </a:r>
          </a:p>
          <a:p>
            <a:r>
              <a:rPr lang="en-US" sz="2667" dirty="0">
                <a:solidFill>
                  <a:schemeClr val="tx1"/>
                </a:solidFill>
              </a:rPr>
              <a:t>Do the people who “own” the data know you’re using it?</a:t>
            </a:r>
          </a:p>
          <a:p>
            <a:r>
              <a:rPr lang="en-US" sz="2667" dirty="0">
                <a:solidFill>
                  <a:schemeClr val="tx1"/>
                </a:solidFill>
              </a:rPr>
              <a:t>Do you have their permission? How was it obtained?</a:t>
            </a:r>
          </a:p>
          <a:p>
            <a:r>
              <a:rPr lang="en-US" sz="2667" dirty="0">
                <a:solidFill>
                  <a:schemeClr val="tx1"/>
                </a:solidFill>
              </a:rPr>
              <a:t>What actions are you taking on individuals based on this data?</a:t>
            </a:r>
          </a:p>
          <a:p>
            <a:r>
              <a:rPr lang="en-US" sz="2667" dirty="0">
                <a:solidFill>
                  <a:schemeClr val="tx1"/>
                </a:solidFill>
              </a:rPr>
              <a:t>Do the people you’re targeting know why and if they’re being targeted?</a:t>
            </a:r>
          </a:p>
          <a:p>
            <a:r>
              <a:rPr lang="en-US" sz="2667" dirty="0">
                <a:solidFill>
                  <a:schemeClr val="tx1"/>
                </a:solidFill>
              </a:rPr>
              <a:t>What recourse do they have?</a:t>
            </a:r>
          </a:p>
          <a:p>
            <a:r>
              <a:rPr lang="en-US" sz="2667" dirty="0">
                <a:solidFill>
                  <a:schemeClr val="tx1"/>
                </a:solidFill>
              </a:rPr>
              <a:t>Would it make the front page of NYT if they found out what you’re doing?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21249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Data and AI Ethics Issues</a:t>
            </a:r>
          </a:p>
        </p:txBody>
      </p:sp>
      <p:graphicFrame>
        <p:nvGraphicFramePr>
          <p:cNvPr id="7" name="Content Placeholder 3">
            <a:extLst>
              <a:ext uri="{FF2B5EF4-FFF2-40B4-BE49-F238E27FC236}">
                <a16:creationId xmlns:a16="http://schemas.microsoft.com/office/drawing/2014/main" id="{909E99C8-C1C9-DC4E-A00A-C3C715B7EB2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35736204"/>
              </p:ext>
            </p:extLst>
          </p:nvPr>
        </p:nvGraphicFramePr>
        <p:xfrm>
          <a:off x="415600" y="1379047"/>
          <a:ext cx="11265456" cy="49976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3182874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Data and AI Ethics Issues</a:t>
            </a:r>
          </a:p>
        </p:txBody>
      </p:sp>
      <p:graphicFrame>
        <p:nvGraphicFramePr>
          <p:cNvPr id="7" name="Content Placeholder 3">
            <a:extLst>
              <a:ext uri="{FF2B5EF4-FFF2-40B4-BE49-F238E27FC236}">
                <a16:creationId xmlns:a16="http://schemas.microsoft.com/office/drawing/2014/main" id="{909E99C8-C1C9-DC4E-A00A-C3C715B7EB22}"/>
              </a:ext>
            </a:extLst>
          </p:cNvPr>
          <p:cNvGraphicFramePr>
            <a:graphicFrameLocks/>
          </p:cNvGraphicFramePr>
          <p:nvPr/>
        </p:nvGraphicFramePr>
        <p:xfrm>
          <a:off x="415600" y="1379047"/>
          <a:ext cx="11265456" cy="49976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0903909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65B2C05-A716-344A-9F01-3EA8CDF60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3174CA3-C84F-6440-AECD-D01FC5E1E3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1151400"/>
            <a:ext cx="11360700" cy="4555200"/>
          </a:xfrm>
        </p:spPr>
        <p:txBody>
          <a:bodyPr/>
          <a:lstStyle/>
          <a:p>
            <a:pPr marL="533383" indent="-380990">
              <a:buSzPts val="1800"/>
            </a:pPr>
            <a:r>
              <a:rPr lang="en-US" dirty="0">
                <a:solidFill>
                  <a:schemeClr val="tx1"/>
                </a:solidFill>
              </a:rPr>
              <a:t>How do we build AI systems that are fair and lead to equity?</a:t>
            </a:r>
          </a:p>
          <a:p>
            <a:pPr marL="833414" lvl="1" indent="-380990">
              <a:spcBef>
                <a:spcPts val="0"/>
              </a:spcBef>
              <a:buSzPts val="1800"/>
            </a:pPr>
            <a:r>
              <a:rPr lang="en-US" dirty="0">
                <a:solidFill>
                  <a:schemeClr val="tx1"/>
                </a:solidFill>
              </a:rPr>
              <a:t>What do we mean by equity?</a:t>
            </a:r>
          </a:p>
          <a:p>
            <a:pPr marL="833414" lvl="1" indent="-380990">
              <a:spcBef>
                <a:spcPts val="0"/>
              </a:spcBef>
              <a:buSzPts val="1800"/>
            </a:pPr>
            <a:r>
              <a:rPr lang="en-US" dirty="0">
                <a:solidFill>
                  <a:schemeClr val="tx1"/>
                </a:solidFill>
              </a:rPr>
              <a:t>How do we balance equity with other goals? Efficiency? Effectiveness?</a:t>
            </a:r>
          </a:p>
          <a:p>
            <a:pPr marL="833414" lvl="1" indent="-380990">
              <a:spcBef>
                <a:spcPts val="0"/>
              </a:spcBef>
              <a:buSzPts val="1800"/>
            </a:pPr>
            <a:r>
              <a:rPr lang="en-US" dirty="0">
                <a:solidFill>
                  <a:schemeClr val="tx1"/>
                </a:solidFill>
              </a:rPr>
              <a:t>Who do we want to be fair to? At what expense?</a:t>
            </a:r>
            <a:br>
              <a:rPr lang="en-US" dirty="0">
                <a:solidFill>
                  <a:schemeClr val="tx1"/>
                </a:solidFill>
              </a:rPr>
            </a:br>
            <a:endParaRPr lang="en-US" dirty="0">
              <a:solidFill>
                <a:schemeClr val="tx1"/>
              </a:solidFill>
            </a:endParaRPr>
          </a:p>
          <a:p>
            <a:pPr marL="533383" indent="-380990">
              <a:buSzPts val="1800"/>
            </a:pPr>
            <a:r>
              <a:rPr lang="en-US" dirty="0">
                <a:solidFill>
                  <a:schemeClr val="tx1"/>
                </a:solidFill>
              </a:rPr>
              <a:t>How do we define fairness?</a:t>
            </a:r>
          </a:p>
          <a:p>
            <a:pPr marL="833414" lvl="1" indent="-380990">
              <a:spcBef>
                <a:spcPts val="0"/>
              </a:spcBef>
              <a:buSzPts val="1800"/>
            </a:pPr>
            <a:r>
              <a:rPr lang="en-US" dirty="0">
                <a:solidFill>
                  <a:schemeClr val="tx1"/>
                </a:solidFill>
              </a:rPr>
              <a:t>Connecting equity goals in policy domains to “achievable” fairness metrics</a:t>
            </a:r>
          </a:p>
          <a:p>
            <a:pPr marL="833414" lvl="1" indent="-380990">
              <a:spcBef>
                <a:spcPts val="0"/>
              </a:spcBef>
              <a:buSzPts val="1800"/>
            </a:pPr>
            <a:r>
              <a:rPr lang="en-US" dirty="0">
                <a:solidFill>
                  <a:schemeClr val="tx1"/>
                </a:solidFill>
              </a:rPr>
              <a:t>Fairness Tree to help policymakers go from equity outcomes to AI models</a:t>
            </a:r>
            <a:br>
              <a:rPr lang="en-US" dirty="0">
                <a:solidFill>
                  <a:schemeClr val="tx1"/>
                </a:solidFill>
              </a:rPr>
            </a:br>
            <a:endParaRPr lang="en-US" dirty="0">
              <a:solidFill>
                <a:schemeClr val="tx1"/>
              </a:solidFill>
            </a:endParaRPr>
          </a:p>
          <a:p>
            <a:pPr marL="533383" indent="-380990">
              <a:buSzPts val="1800"/>
            </a:pPr>
            <a:r>
              <a:rPr lang="en-US" dirty="0">
                <a:solidFill>
                  <a:schemeClr val="tx1"/>
                </a:solidFill>
              </a:rPr>
              <a:t>Measuring Fairness</a:t>
            </a:r>
          </a:p>
          <a:p>
            <a:pPr marL="533383" indent="-380990">
              <a:buSzPts val="1800"/>
            </a:pPr>
            <a:r>
              <a:rPr lang="en-US" dirty="0">
                <a:solidFill>
                  <a:schemeClr val="tx1"/>
                </a:solidFill>
              </a:rPr>
              <a:t>Understanding the root causes of bias</a:t>
            </a:r>
          </a:p>
          <a:p>
            <a:pPr marL="533383" indent="-380990">
              <a:buSzPts val="1800"/>
            </a:pPr>
            <a:r>
              <a:rPr lang="en-US" dirty="0">
                <a:solidFill>
                  <a:schemeClr val="tx1"/>
                </a:solidFill>
              </a:rPr>
              <a:t>Improving the AI systems we develop</a:t>
            </a:r>
          </a:p>
          <a:p>
            <a:pPr marL="533383" indent="-380990">
              <a:buSzPts val="1800"/>
            </a:pPr>
            <a:r>
              <a:rPr lang="en-US" dirty="0">
                <a:solidFill>
                  <a:schemeClr val="tx1"/>
                </a:solidFill>
              </a:rPr>
              <a:t>Mitigating the impact of unfair models to achieve fair outcomes</a:t>
            </a:r>
          </a:p>
          <a:p>
            <a:pPr marL="533383" indent="-380990">
              <a:buSzPts val="1800"/>
            </a:pPr>
            <a:r>
              <a:rPr lang="en-US" dirty="0">
                <a:solidFill>
                  <a:schemeClr val="tx1"/>
                </a:solidFill>
              </a:rPr>
              <a:t>Monitoring and Evaluating </a:t>
            </a:r>
          </a:p>
        </p:txBody>
      </p:sp>
    </p:spTree>
    <p:extLst>
      <p:ext uri="{BB962C8B-B14F-4D97-AF65-F5344CB8AC3E}">
        <p14:creationId xmlns:p14="http://schemas.microsoft.com/office/powerpoint/2010/main" val="37076903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/>
              <a:t>Common misconceptions in the real world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If I don’t use race in my analysis/models, then my analysis/models can’t be racist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If I use race in my models, then models are always racist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If my actions aren’t happening on individuals, then I don’t need to worry about bias</a:t>
            </a:r>
          </a:p>
        </p:txBody>
      </p:sp>
    </p:spTree>
    <p:extLst>
      <p:ext uri="{BB962C8B-B14F-4D97-AF65-F5344CB8AC3E}">
        <p14:creationId xmlns:p14="http://schemas.microsoft.com/office/powerpoint/2010/main" val="41745737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40CA9E0-8B0B-3940-B21A-EA4C87357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Equity Audit Framework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DB8425F-A212-3B40-9AA2-180924F514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04B8CC5-A5B1-3947-AC09-A5BF47189F86}"/>
              </a:ext>
            </a:extLst>
          </p:cNvPr>
          <p:cNvGraphicFramePr>
            <a:graphicFrameLocks noGrp="1"/>
          </p:cNvGraphicFramePr>
          <p:nvPr/>
        </p:nvGraphicFramePr>
        <p:xfrm>
          <a:off x="633053" y="1619249"/>
          <a:ext cx="10717700" cy="4289501"/>
        </p:xfrm>
        <a:graphic>
          <a:graphicData uri="http://schemas.openxmlformats.org/drawingml/2006/table">
            <a:tbl>
              <a:tblPr bandRow="1">
                <a:tableStyleId>{00A15C55-8517-42AA-B614-E9B94910E393}</a:tableStyleId>
              </a:tblPr>
              <a:tblGrid>
                <a:gridCol w="3713456">
                  <a:extLst>
                    <a:ext uri="{9D8B030D-6E8A-4147-A177-3AD203B41FA5}">
                      <a16:colId xmlns:a16="http://schemas.microsoft.com/office/drawing/2014/main" val="414495954"/>
                    </a:ext>
                  </a:extLst>
                </a:gridCol>
                <a:gridCol w="7004244">
                  <a:extLst>
                    <a:ext uri="{9D8B030D-6E8A-4147-A177-3AD203B41FA5}">
                      <a16:colId xmlns:a16="http://schemas.microsoft.com/office/drawing/2014/main" val="2802282057"/>
                    </a:ext>
                  </a:extLst>
                </a:gridCol>
              </a:tblGrid>
              <a:tr h="784687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Awareness Equity</a:t>
                      </a:r>
                      <a:endParaRPr lang="en-US" sz="2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Do all people have equal awareness about the existence of this service? 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 anchor="ctr"/>
                </a:tc>
                <a:extLst>
                  <a:ext uri="{0D108BD9-81ED-4DB2-BD59-A6C34878D82A}">
                    <a16:rowId xmlns:a16="http://schemas.microsoft.com/office/drawing/2014/main" val="2681693331"/>
                  </a:ext>
                </a:extLst>
              </a:tr>
              <a:tr h="653428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Access Equity</a:t>
                      </a:r>
                      <a:endParaRPr lang="en-US" sz="2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Is this service equally available/accessible to all users who would need it?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 anchor="ctr"/>
                </a:tc>
                <a:extLst>
                  <a:ext uri="{0D108BD9-81ED-4DB2-BD59-A6C34878D82A}">
                    <a16:rowId xmlns:a16="http://schemas.microsoft.com/office/drawing/2014/main" val="64052461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Knowledge Equity</a:t>
                      </a:r>
                      <a:endParaRPr lang="en-US" sz="2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Do all people who need this service know how to access it?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effectLst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 anchor="ctr"/>
                </a:tc>
                <a:extLst>
                  <a:ext uri="{0D108BD9-81ED-4DB2-BD59-A6C34878D82A}">
                    <a16:rowId xmlns:a16="http://schemas.microsoft.com/office/drawing/2014/main" val="2099629495"/>
                  </a:ext>
                </a:extLst>
              </a:tr>
              <a:tr h="60365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Consumption Equity</a:t>
                      </a:r>
                      <a:endParaRPr lang="en-US" sz="24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Is everyone who needs it consuming it (or being provided) equally?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 anchor="ctr"/>
                </a:tc>
                <a:extLst>
                  <a:ext uri="{0D108BD9-81ED-4DB2-BD59-A6C34878D82A}">
                    <a16:rowId xmlns:a16="http://schemas.microsoft.com/office/drawing/2014/main" val="3355295880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Effectiveness Equity</a:t>
                      </a:r>
                      <a:endParaRPr lang="en-US" sz="24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Is it equally effective for everyone who is consuming it?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effectLst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 anchor="ctr"/>
                </a:tc>
                <a:extLst>
                  <a:ext uri="{0D108BD9-81ED-4DB2-BD59-A6C34878D82A}">
                    <a16:rowId xmlns:a16="http://schemas.microsoft.com/office/drawing/2014/main" val="263355301"/>
                  </a:ext>
                </a:extLst>
              </a:tr>
              <a:tr h="784687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Outcome Equity</a:t>
                      </a:r>
                      <a:endParaRPr lang="en-US" sz="2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Is it resulting in equitable outcomes for everyone who needs it or is consuming it?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 anchor="ctr"/>
                </a:tc>
                <a:extLst>
                  <a:ext uri="{0D108BD9-81ED-4DB2-BD59-A6C34878D82A}">
                    <a16:rowId xmlns:a16="http://schemas.microsoft.com/office/drawing/2014/main" val="1250559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727400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23871C-7CA8-1448-8FFC-1AE6E1838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Reminders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E0A5F0-1D89-954D-91FB-596CD9E690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6200" indent="0">
              <a:buNone/>
            </a:pPr>
            <a:r>
              <a:rPr lang="en-US" b="1" dirty="0"/>
              <a:t>This week:</a:t>
            </a:r>
            <a:endParaRPr lang="en-US" dirty="0"/>
          </a:p>
          <a:p>
            <a:r>
              <a:rPr lang="en-US" dirty="0"/>
              <a:t>Project check-ins on Wednesday</a:t>
            </a:r>
          </a:p>
          <a:p>
            <a:pPr marL="76200" indent="0">
              <a:buNone/>
            </a:pPr>
            <a:endParaRPr lang="en-US" dirty="0"/>
          </a:p>
          <a:p>
            <a:pPr marL="76200" indent="0">
              <a:buNone/>
            </a:pPr>
            <a:r>
              <a:rPr lang="en-US" b="1" dirty="0"/>
              <a:t>Coming up next week:</a:t>
            </a:r>
          </a:p>
          <a:p>
            <a:r>
              <a:rPr lang="en-US" dirty="0"/>
              <a:t>Due Monday: </a:t>
            </a:r>
            <a:r>
              <a:rPr lang="en-US" dirty="0">
                <a:hlinkClick r:id="rId2"/>
              </a:rPr>
              <a:t>update assignment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(understanding your models)</a:t>
            </a:r>
          </a:p>
          <a:p>
            <a:r>
              <a:rPr lang="en-US" dirty="0"/>
              <a:t>Readings for Tuesday: algorithmic bias and fairness</a:t>
            </a:r>
          </a:p>
          <a:p>
            <a:r>
              <a:rPr lang="en-US" dirty="0"/>
              <a:t>No class/check-ins on Wednesday/Thursday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41234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E75C638-CB98-D64C-B673-294338F7F1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267" dirty="0"/>
              <a:t>Fairness Research Agenda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A6DC0D54-0B18-6E49-BE26-E4BF7A51BAF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6459619"/>
              </p:ext>
            </p:extLst>
          </p:nvPr>
        </p:nvGraphicFramePr>
        <p:xfrm>
          <a:off x="-47221" y="1524000"/>
          <a:ext cx="11978325" cy="46143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9994E49-DEAA-3649-89C2-8A33D69CDCF6}"/>
              </a:ext>
            </a:extLst>
          </p:cNvPr>
          <p:cNvSpPr txBox="1"/>
          <p:nvPr/>
        </p:nvSpPr>
        <p:spPr>
          <a:xfrm>
            <a:off x="524256" y="1706880"/>
            <a:ext cx="1140684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The focus is not on making the ML model fair but rather on </a:t>
            </a:r>
            <a:r>
              <a:rPr lang="en-US" sz="3200" b="1" dirty="0">
                <a:solidFill>
                  <a:srgbClr val="941100"/>
                </a:solidFill>
              </a:rPr>
              <a:t>making the overall system and outcomes fair</a:t>
            </a:r>
          </a:p>
        </p:txBody>
      </p:sp>
    </p:spTree>
    <p:extLst>
      <p:ext uri="{BB962C8B-B14F-4D97-AF65-F5344CB8AC3E}">
        <p14:creationId xmlns:p14="http://schemas.microsoft.com/office/powerpoint/2010/main" val="39702719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Where does Bias in ML/AI-based Systems come from?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21581" y="1505711"/>
            <a:ext cx="10604231" cy="4196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178" indent="-457178" defTabSz="457178">
              <a:buFont typeface="Arial" charset="0"/>
              <a:buChar char="•"/>
            </a:pPr>
            <a:r>
              <a:rPr lang="en-US" sz="2667" dirty="0">
                <a:solidFill>
                  <a:prstClr val="black"/>
                </a:solidFill>
                <a:latin typeface="Calibri"/>
              </a:rPr>
              <a:t>The world</a:t>
            </a:r>
          </a:p>
          <a:p>
            <a:pPr marL="457178" indent="-457178" defTabSz="457178">
              <a:buFont typeface="Arial" charset="0"/>
              <a:buChar char="•"/>
            </a:pPr>
            <a:r>
              <a:rPr lang="en-US" sz="2667" dirty="0">
                <a:solidFill>
                  <a:prstClr val="black"/>
                </a:solidFill>
                <a:latin typeface="Calibri"/>
              </a:rPr>
              <a:t>System Developers (Intentional bias)</a:t>
            </a:r>
            <a:endParaRPr lang="en-US" sz="1467" dirty="0">
              <a:solidFill>
                <a:prstClr val="black"/>
              </a:solidFill>
              <a:latin typeface="Calibri"/>
            </a:endParaRPr>
          </a:p>
          <a:p>
            <a:pPr marL="457178" indent="-457178" defTabSz="457178">
              <a:buFont typeface="Arial" charset="0"/>
              <a:buChar char="•"/>
            </a:pPr>
            <a:r>
              <a:rPr lang="en-US" sz="2667" dirty="0">
                <a:solidFill>
                  <a:prstClr val="black"/>
                </a:solidFill>
                <a:latin typeface="Calibri"/>
              </a:rPr>
              <a:t>Complexity of the System</a:t>
            </a:r>
          </a:p>
          <a:p>
            <a:pPr marL="457178" indent="-457178" defTabSz="457178">
              <a:buFont typeface="Arial" charset="0"/>
              <a:buChar char="•"/>
            </a:pPr>
            <a:r>
              <a:rPr lang="en-US" sz="2667" dirty="0">
                <a:solidFill>
                  <a:prstClr val="black"/>
                </a:solidFill>
              </a:rPr>
              <a:t>Data</a:t>
            </a:r>
          </a:p>
          <a:p>
            <a:pPr marL="1066747" lvl="1" indent="-457178" defTabSz="457178">
              <a:buFont typeface="Arial" charset="0"/>
              <a:buChar char="•"/>
            </a:pPr>
            <a:r>
              <a:rPr lang="en-US" sz="2667" dirty="0">
                <a:solidFill>
                  <a:prstClr val="black"/>
                </a:solidFill>
              </a:rPr>
              <a:t>Sample Bias</a:t>
            </a:r>
          </a:p>
          <a:p>
            <a:pPr marL="1066747" lvl="1" indent="-457178" defTabSz="457178">
              <a:buFont typeface="Arial" charset="0"/>
              <a:buChar char="•"/>
            </a:pPr>
            <a:r>
              <a:rPr lang="en-US" sz="2667" dirty="0">
                <a:solidFill>
                  <a:prstClr val="black"/>
                </a:solidFill>
              </a:rPr>
              <a:t>Measurement Bias</a:t>
            </a:r>
          </a:p>
          <a:p>
            <a:pPr marL="1066747" lvl="1" indent="-457178" defTabSz="457178">
              <a:buFont typeface="Arial" charset="0"/>
              <a:buChar char="•"/>
            </a:pPr>
            <a:r>
              <a:rPr lang="en-US" sz="2667" dirty="0">
                <a:solidFill>
                  <a:prstClr val="black"/>
                </a:solidFill>
              </a:rPr>
              <a:t>Label Bias</a:t>
            </a:r>
          </a:p>
          <a:p>
            <a:pPr marL="457162" indent="-457178" defTabSz="457178">
              <a:buFont typeface="Arial" charset="0"/>
              <a:buChar char="•"/>
            </a:pPr>
            <a:r>
              <a:rPr lang="en-US" sz="2667" dirty="0"/>
              <a:t>Complexity or flaws in Methodology</a:t>
            </a:r>
          </a:p>
          <a:p>
            <a:pPr marL="457162" indent="-457178" defTabSz="457178">
              <a:buFont typeface="Arial" charset="0"/>
              <a:buChar char="•"/>
            </a:pPr>
            <a:r>
              <a:rPr lang="en-US" sz="2667" dirty="0"/>
              <a:t>Entire analysis/data pipeline</a:t>
            </a:r>
          </a:p>
          <a:p>
            <a:pPr marL="457178" indent="-457178" defTabSz="457178">
              <a:buFont typeface="Arial" charset="0"/>
              <a:buChar char="•"/>
            </a:pPr>
            <a:r>
              <a:rPr lang="en-US" sz="2667" dirty="0">
                <a:solidFill>
                  <a:prstClr val="black"/>
                </a:solidFill>
              </a:rPr>
              <a:t>Action/Intervention Bias</a:t>
            </a:r>
            <a:endParaRPr lang="en-US" sz="3200" dirty="0">
              <a:solidFill>
                <a:prstClr val="black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003179" y="5065059"/>
            <a:ext cx="184731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178"/>
            <a:endParaRPr lang="en-US" sz="1867" dirty="0">
              <a:solidFill>
                <a:prstClr val="black"/>
              </a:solidFill>
              <a:latin typeface="Calibri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48204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9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3200" dirty="0"/>
              <a:t>Bias can be introduced in every step of the ML pipeline </a:t>
            </a:r>
            <a:endParaRPr sz="3200" dirty="0"/>
          </a:p>
        </p:txBody>
      </p:sp>
      <p:grpSp>
        <p:nvGrpSpPr>
          <p:cNvPr id="725" name="Google Shape;725;p91"/>
          <p:cNvGrpSpPr/>
          <p:nvPr/>
        </p:nvGrpSpPr>
        <p:grpSpPr>
          <a:xfrm>
            <a:off x="412380" y="2548781"/>
            <a:ext cx="11224077" cy="2629056"/>
            <a:chOff x="4464" y="675209"/>
            <a:chExt cx="9135169" cy="2214501"/>
          </a:xfrm>
        </p:grpSpPr>
        <p:sp>
          <p:nvSpPr>
            <p:cNvPr id="726" name="Google Shape;726;p91"/>
            <p:cNvSpPr/>
            <p:nvPr/>
          </p:nvSpPr>
          <p:spPr>
            <a:xfrm>
              <a:off x="4464" y="675209"/>
              <a:ext cx="1384200" cy="830400"/>
            </a:xfrm>
            <a:prstGeom prst="roundRect">
              <a:avLst>
                <a:gd name="adj" fmla="val 10000"/>
              </a:avLst>
            </a:prstGeom>
            <a:gradFill>
              <a:gsLst>
                <a:gs pos="0">
                  <a:srgbClr val="D03F3B"/>
                </a:gs>
                <a:gs pos="100000">
                  <a:srgbClr val="FF9995"/>
                </a:gs>
              </a:gsLst>
              <a:lin ang="16200038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4900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727" name="Google Shape;727;p91"/>
            <p:cNvSpPr txBox="1"/>
            <p:nvPr/>
          </p:nvSpPr>
          <p:spPr>
            <a:xfrm>
              <a:off x="28787" y="699532"/>
              <a:ext cx="1335600" cy="78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1267" tIns="81267" rIns="81267" bIns="81267" anchor="ctr" anchorCtr="0">
              <a:noAutofit/>
            </a:bodyPr>
            <a:lstStyle/>
            <a:p>
              <a:pPr algn="ctr">
                <a:lnSpc>
                  <a:spcPct val="90000"/>
                </a:lnSpc>
                <a:buClr>
                  <a:schemeClr val="dk1"/>
                </a:buClr>
                <a:buSzPts val="1600"/>
              </a:pPr>
              <a:r>
                <a:rPr lang="en" sz="2133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Get Data</a:t>
              </a:r>
              <a:endParaRPr sz="1867"/>
            </a:p>
          </p:txBody>
        </p:sp>
        <p:sp>
          <p:nvSpPr>
            <p:cNvPr id="728" name="Google Shape;728;p91"/>
            <p:cNvSpPr/>
            <p:nvPr/>
          </p:nvSpPr>
          <p:spPr>
            <a:xfrm>
              <a:off x="1510367" y="918811"/>
              <a:ext cx="293400" cy="343200"/>
            </a:xfrm>
            <a:prstGeom prst="rightArrow">
              <a:avLst>
                <a:gd name="adj1" fmla="val 60000"/>
                <a:gd name="adj2" fmla="val 50000"/>
              </a:avLst>
            </a:prstGeom>
            <a:gradFill>
              <a:gsLst>
                <a:gs pos="0">
                  <a:srgbClr val="D03F3B"/>
                </a:gs>
                <a:gs pos="100000">
                  <a:srgbClr val="FF9995"/>
                </a:gs>
              </a:gsLst>
              <a:lin ang="16200038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4900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729" name="Google Shape;729;p91"/>
            <p:cNvSpPr txBox="1"/>
            <p:nvPr/>
          </p:nvSpPr>
          <p:spPr>
            <a:xfrm>
              <a:off x="1510367" y="987462"/>
              <a:ext cx="205500" cy="206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lnSpc>
                  <a:spcPct val="90000"/>
                </a:lnSpc>
                <a:buClr>
                  <a:schemeClr val="dk1"/>
                </a:buClr>
                <a:buSzPts val="1050"/>
              </a:pPr>
              <a:endParaRPr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0" name="Google Shape;730;p91"/>
            <p:cNvSpPr/>
            <p:nvPr/>
          </p:nvSpPr>
          <p:spPr>
            <a:xfrm>
              <a:off x="1942207" y="675209"/>
              <a:ext cx="1384200" cy="830400"/>
            </a:xfrm>
            <a:prstGeom prst="roundRect">
              <a:avLst>
                <a:gd name="adj" fmla="val 10000"/>
              </a:avLst>
            </a:prstGeom>
            <a:gradFill>
              <a:gsLst>
                <a:gs pos="0">
                  <a:srgbClr val="A0C94A"/>
                </a:gs>
                <a:gs pos="100000">
                  <a:srgbClr val="DBFF9C"/>
                </a:gs>
              </a:gsLst>
              <a:lin ang="16200038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4900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731" name="Google Shape;731;p91"/>
            <p:cNvSpPr txBox="1"/>
            <p:nvPr/>
          </p:nvSpPr>
          <p:spPr>
            <a:xfrm>
              <a:off x="1966530" y="699532"/>
              <a:ext cx="1335600" cy="78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1267" tIns="81267" rIns="81267" bIns="81267" anchor="ctr" anchorCtr="0">
              <a:noAutofit/>
            </a:bodyPr>
            <a:lstStyle/>
            <a:p>
              <a:pPr algn="ctr">
                <a:lnSpc>
                  <a:spcPct val="90000"/>
                </a:lnSpc>
                <a:buClr>
                  <a:schemeClr val="dk1"/>
                </a:buClr>
                <a:buSzPts val="1600"/>
              </a:pPr>
              <a:r>
                <a:rPr lang="en" sz="2133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Store and Link Data</a:t>
              </a:r>
              <a:endParaRPr sz="2133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2" name="Google Shape;732;p91"/>
            <p:cNvSpPr/>
            <p:nvPr/>
          </p:nvSpPr>
          <p:spPr>
            <a:xfrm>
              <a:off x="3448109" y="918811"/>
              <a:ext cx="293400" cy="343200"/>
            </a:xfrm>
            <a:prstGeom prst="rightArrow">
              <a:avLst>
                <a:gd name="adj1" fmla="val 60000"/>
                <a:gd name="adj2" fmla="val 50000"/>
              </a:avLst>
            </a:prstGeom>
            <a:gradFill>
              <a:gsLst>
                <a:gs pos="0">
                  <a:srgbClr val="A0C94A"/>
                </a:gs>
                <a:gs pos="100000">
                  <a:srgbClr val="DBFF9C"/>
                </a:gs>
              </a:gsLst>
              <a:lin ang="16200038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4900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733" name="Google Shape;733;p91"/>
            <p:cNvSpPr txBox="1"/>
            <p:nvPr/>
          </p:nvSpPr>
          <p:spPr>
            <a:xfrm>
              <a:off x="3448109" y="987462"/>
              <a:ext cx="205500" cy="206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lnSpc>
                  <a:spcPct val="90000"/>
                </a:lnSpc>
                <a:buClr>
                  <a:schemeClr val="dk1"/>
                </a:buClr>
                <a:buSzPts val="1050"/>
              </a:pPr>
              <a:endParaRPr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4" name="Google Shape;734;p91"/>
            <p:cNvSpPr/>
            <p:nvPr/>
          </p:nvSpPr>
          <p:spPr>
            <a:xfrm>
              <a:off x="3879949" y="675209"/>
              <a:ext cx="1384200" cy="830400"/>
            </a:xfrm>
            <a:prstGeom prst="roundRect">
              <a:avLst>
                <a:gd name="adj" fmla="val 10000"/>
              </a:avLst>
            </a:prstGeom>
            <a:gradFill>
              <a:gsLst>
                <a:gs pos="0">
                  <a:srgbClr val="7F5AAB"/>
                </a:gs>
                <a:gs pos="100000">
                  <a:srgbClr val="C7AEED"/>
                </a:gs>
              </a:gsLst>
              <a:lin ang="16200038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4900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735" name="Google Shape;735;p91"/>
            <p:cNvSpPr txBox="1"/>
            <p:nvPr/>
          </p:nvSpPr>
          <p:spPr>
            <a:xfrm>
              <a:off x="3904272" y="699532"/>
              <a:ext cx="1335600" cy="78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1267" tIns="81267" rIns="81267" bIns="81267" anchor="ctr" anchorCtr="0">
              <a:noAutofit/>
            </a:bodyPr>
            <a:lstStyle/>
            <a:p>
              <a:pPr algn="ctr">
                <a:lnSpc>
                  <a:spcPct val="90000"/>
                </a:lnSpc>
                <a:buClr>
                  <a:schemeClr val="dk1"/>
                </a:buClr>
                <a:buSzPts val="1600"/>
              </a:pPr>
              <a:r>
                <a:rPr lang="en" sz="2133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Process Data</a:t>
              </a:r>
              <a:endParaRPr sz="1867"/>
            </a:p>
          </p:txBody>
        </p:sp>
        <p:sp>
          <p:nvSpPr>
            <p:cNvPr id="736" name="Google Shape;736;p91"/>
            <p:cNvSpPr/>
            <p:nvPr/>
          </p:nvSpPr>
          <p:spPr>
            <a:xfrm>
              <a:off x="5385851" y="918811"/>
              <a:ext cx="293400" cy="343200"/>
            </a:xfrm>
            <a:prstGeom prst="rightArrow">
              <a:avLst>
                <a:gd name="adj1" fmla="val 60000"/>
                <a:gd name="adj2" fmla="val 50000"/>
              </a:avLst>
            </a:prstGeom>
            <a:gradFill>
              <a:gsLst>
                <a:gs pos="0">
                  <a:srgbClr val="7F5AAB"/>
                </a:gs>
                <a:gs pos="100000">
                  <a:srgbClr val="C7AEED"/>
                </a:gs>
              </a:gsLst>
              <a:lin ang="16200038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4900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737" name="Google Shape;737;p91"/>
            <p:cNvSpPr txBox="1"/>
            <p:nvPr/>
          </p:nvSpPr>
          <p:spPr>
            <a:xfrm>
              <a:off x="5385851" y="987462"/>
              <a:ext cx="205500" cy="206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lnSpc>
                  <a:spcPct val="90000"/>
                </a:lnSpc>
                <a:buClr>
                  <a:schemeClr val="dk1"/>
                </a:buClr>
                <a:buSzPts val="1050"/>
              </a:pPr>
              <a:endParaRPr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8" name="Google Shape;738;p91"/>
            <p:cNvSpPr/>
            <p:nvPr/>
          </p:nvSpPr>
          <p:spPr>
            <a:xfrm>
              <a:off x="5817691" y="675209"/>
              <a:ext cx="1384200" cy="830400"/>
            </a:xfrm>
            <a:prstGeom prst="roundRect">
              <a:avLst>
                <a:gd name="adj" fmla="val 10000"/>
              </a:avLst>
            </a:prstGeom>
            <a:gradFill>
              <a:gsLst>
                <a:gs pos="0">
                  <a:srgbClr val="36B7D7"/>
                </a:gs>
                <a:gs pos="100000">
                  <a:srgbClr val="90EFFF"/>
                </a:gs>
              </a:gsLst>
              <a:lin ang="16200038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4900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739" name="Google Shape;739;p91"/>
            <p:cNvSpPr txBox="1"/>
            <p:nvPr/>
          </p:nvSpPr>
          <p:spPr>
            <a:xfrm>
              <a:off x="5842014" y="699532"/>
              <a:ext cx="1335600" cy="78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1267" tIns="81267" rIns="81267" bIns="81267" anchor="ctr" anchorCtr="0">
              <a:noAutofit/>
            </a:bodyPr>
            <a:lstStyle/>
            <a:p>
              <a:pPr algn="ctr">
                <a:lnSpc>
                  <a:spcPct val="90000"/>
                </a:lnSpc>
                <a:buClr>
                  <a:schemeClr val="dk1"/>
                </a:buClr>
                <a:buSzPts val="1600"/>
              </a:pPr>
              <a:r>
                <a:rPr lang="en" sz="2133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Explore Data</a:t>
              </a:r>
              <a:endParaRPr sz="1867"/>
            </a:p>
          </p:txBody>
        </p:sp>
        <p:sp>
          <p:nvSpPr>
            <p:cNvPr id="740" name="Google Shape;740;p91"/>
            <p:cNvSpPr/>
            <p:nvPr/>
          </p:nvSpPr>
          <p:spPr>
            <a:xfrm>
              <a:off x="7323593" y="918811"/>
              <a:ext cx="293400" cy="343200"/>
            </a:xfrm>
            <a:prstGeom prst="rightArrow">
              <a:avLst>
                <a:gd name="adj1" fmla="val 60000"/>
                <a:gd name="adj2" fmla="val 50000"/>
              </a:avLst>
            </a:prstGeom>
            <a:gradFill>
              <a:gsLst>
                <a:gs pos="0">
                  <a:srgbClr val="36B7D7"/>
                </a:gs>
                <a:gs pos="100000">
                  <a:srgbClr val="90EFFF"/>
                </a:gs>
              </a:gsLst>
              <a:lin ang="16200038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4900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741" name="Google Shape;741;p91"/>
            <p:cNvSpPr txBox="1"/>
            <p:nvPr/>
          </p:nvSpPr>
          <p:spPr>
            <a:xfrm>
              <a:off x="7323593" y="987462"/>
              <a:ext cx="205500" cy="206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lnSpc>
                  <a:spcPct val="90000"/>
                </a:lnSpc>
                <a:buClr>
                  <a:schemeClr val="dk1"/>
                </a:buClr>
                <a:buSzPts val="1050"/>
              </a:pPr>
              <a:endParaRPr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2" name="Google Shape;742;p91"/>
            <p:cNvSpPr/>
            <p:nvPr/>
          </p:nvSpPr>
          <p:spPr>
            <a:xfrm>
              <a:off x="7755433" y="675209"/>
              <a:ext cx="1384200" cy="830400"/>
            </a:xfrm>
            <a:prstGeom prst="roundRect">
              <a:avLst>
                <a:gd name="adj" fmla="val 10000"/>
              </a:avLst>
            </a:prstGeom>
            <a:gradFill>
              <a:gsLst>
                <a:gs pos="0">
                  <a:srgbClr val="FF9228"/>
                </a:gs>
                <a:gs pos="100000">
                  <a:srgbClr val="FFB771"/>
                </a:gs>
              </a:gsLst>
              <a:lin ang="16200038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4900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743" name="Google Shape;743;p91"/>
            <p:cNvSpPr txBox="1"/>
            <p:nvPr/>
          </p:nvSpPr>
          <p:spPr>
            <a:xfrm>
              <a:off x="7779756" y="699532"/>
              <a:ext cx="1335600" cy="78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1267" tIns="81267" rIns="81267" bIns="81267" anchor="ctr" anchorCtr="0">
              <a:noAutofit/>
            </a:bodyPr>
            <a:lstStyle/>
            <a:p>
              <a:pPr algn="ctr">
                <a:lnSpc>
                  <a:spcPct val="90000"/>
                </a:lnSpc>
                <a:buClr>
                  <a:schemeClr val="dk1"/>
                </a:buClr>
                <a:buSzPts val="1600"/>
              </a:pPr>
              <a:r>
                <a:rPr lang="en" sz="2133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Modeling</a:t>
              </a:r>
              <a:endParaRPr sz="1867"/>
            </a:p>
          </p:txBody>
        </p:sp>
        <p:sp>
          <p:nvSpPr>
            <p:cNvPr id="744" name="Google Shape;744;p91"/>
            <p:cNvSpPr/>
            <p:nvPr/>
          </p:nvSpPr>
          <p:spPr>
            <a:xfrm rot="5400000">
              <a:off x="8300812" y="1602571"/>
              <a:ext cx="293400" cy="343200"/>
            </a:xfrm>
            <a:prstGeom prst="rightArrow">
              <a:avLst>
                <a:gd name="adj1" fmla="val 60000"/>
                <a:gd name="adj2" fmla="val 50000"/>
              </a:avLst>
            </a:prstGeom>
            <a:gradFill>
              <a:gsLst>
                <a:gs pos="0">
                  <a:srgbClr val="FF9228"/>
                </a:gs>
                <a:gs pos="100000">
                  <a:srgbClr val="FFB771"/>
                </a:gs>
              </a:gsLst>
              <a:lin ang="16200038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4900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745" name="Google Shape;745;p91"/>
            <p:cNvSpPr txBox="1"/>
            <p:nvPr/>
          </p:nvSpPr>
          <p:spPr>
            <a:xfrm>
              <a:off x="8344507" y="1627471"/>
              <a:ext cx="206100" cy="205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lnSpc>
                  <a:spcPct val="90000"/>
                </a:lnSpc>
                <a:buClr>
                  <a:schemeClr val="dk1"/>
                </a:buClr>
                <a:buSzPts val="1050"/>
              </a:pPr>
              <a:endParaRPr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6" name="Google Shape;746;p91"/>
            <p:cNvSpPr/>
            <p:nvPr/>
          </p:nvSpPr>
          <p:spPr>
            <a:xfrm>
              <a:off x="7755433" y="2059310"/>
              <a:ext cx="1384200" cy="830400"/>
            </a:xfrm>
            <a:prstGeom prst="roundRect">
              <a:avLst>
                <a:gd name="adj" fmla="val 10000"/>
              </a:avLst>
            </a:prstGeom>
            <a:gradFill>
              <a:gsLst>
                <a:gs pos="0">
                  <a:srgbClr val="D03F3B"/>
                </a:gs>
                <a:gs pos="100000">
                  <a:srgbClr val="FF9995"/>
                </a:gs>
              </a:gsLst>
              <a:lin ang="16200038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4900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747" name="Google Shape;747;p91"/>
            <p:cNvSpPr txBox="1"/>
            <p:nvPr/>
          </p:nvSpPr>
          <p:spPr>
            <a:xfrm>
              <a:off x="7779756" y="2083633"/>
              <a:ext cx="1335600" cy="78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1267" tIns="81267" rIns="81267" bIns="81267" anchor="ctr" anchorCtr="0">
              <a:noAutofit/>
            </a:bodyPr>
            <a:lstStyle/>
            <a:p>
              <a:pPr algn="ctr">
                <a:lnSpc>
                  <a:spcPct val="90000"/>
                </a:lnSpc>
                <a:buClr>
                  <a:schemeClr val="dk1"/>
                </a:buClr>
                <a:buSzPts val="1600"/>
              </a:pPr>
              <a:r>
                <a:rPr lang="en" sz="2133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Test</a:t>
              </a:r>
              <a:endParaRPr sz="1867"/>
            </a:p>
          </p:txBody>
        </p:sp>
        <p:sp>
          <p:nvSpPr>
            <p:cNvPr id="748" name="Google Shape;748;p91"/>
            <p:cNvSpPr/>
            <p:nvPr/>
          </p:nvSpPr>
          <p:spPr>
            <a:xfrm rot="10800000">
              <a:off x="7340232" y="2302969"/>
              <a:ext cx="293400" cy="343200"/>
            </a:xfrm>
            <a:prstGeom prst="rightArrow">
              <a:avLst>
                <a:gd name="adj1" fmla="val 60000"/>
                <a:gd name="adj2" fmla="val 50000"/>
              </a:avLst>
            </a:prstGeom>
            <a:gradFill>
              <a:gsLst>
                <a:gs pos="0">
                  <a:srgbClr val="D03F3B"/>
                </a:gs>
                <a:gs pos="100000">
                  <a:srgbClr val="FF9995"/>
                </a:gs>
              </a:gsLst>
              <a:lin ang="16200038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4900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749" name="Google Shape;749;p91"/>
            <p:cNvSpPr txBox="1"/>
            <p:nvPr/>
          </p:nvSpPr>
          <p:spPr>
            <a:xfrm>
              <a:off x="7428232" y="2371563"/>
              <a:ext cx="205500" cy="206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lnSpc>
                  <a:spcPct val="90000"/>
                </a:lnSpc>
                <a:buClr>
                  <a:schemeClr val="dk1"/>
                </a:buClr>
                <a:buSzPts val="1050"/>
              </a:pPr>
              <a:endParaRPr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0" name="Google Shape;750;p91"/>
            <p:cNvSpPr/>
            <p:nvPr/>
          </p:nvSpPr>
          <p:spPr>
            <a:xfrm>
              <a:off x="5817691" y="2059310"/>
              <a:ext cx="1384200" cy="830400"/>
            </a:xfrm>
            <a:prstGeom prst="roundRect">
              <a:avLst>
                <a:gd name="adj" fmla="val 10000"/>
              </a:avLst>
            </a:prstGeom>
            <a:gradFill>
              <a:gsLst>
                <a:gs pos="0">
                  <a:srgbClr val="A0C94A"/>
                </a:gs>
                <a:gs pos="100000">
                  <a:srgbClr val="DBFF9C"/>
                </a:gs>
              </a:gsLst>
              <a:lin ang="16200038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4900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751" name="Google Shape;751;p91"/>
            <p:cNvSpPr txBox="1"/>
            <p:nvPr/>
          </p:nvSpPr>
          <p:spPr>
            <a:xfrm>
              <a:off x="5842014" y="2083633"/>
              <a:ext cx="1335600" cy="78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1267" tIns="81267" rIns="81267" bIns="81267" anchor="ctr" anchorCtr="0">
              <a:noAutofit/>
            </a:bodyPr>
            <a:lstStyle/>
            <a:p>
              <a:pPr algn="ctr">
                <a:lnSpc>
                  <a:spcPct val="90000"/>
                </a:lnSpc>
                <a:buClr>
                  <a:schemeClr val="dk1"/>
                </a:buClr>
                <a:buSzPts val="1600"/>
              </a:pPr>
              <a:r>
                <a:rPr lang="en" sz="2133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Evaluate &amp; Select</a:t>
              </a:r>
              <a:endParaRPr sz="1867"/>
            </a:p>
          </p:txBody>
        </p:sp>
        <p:sp>
          <p:nvSpPr>
            <p:cNvPr id="752" name="Google Shape;752;p91"/>
            <p:cNvSpPr/>
            <p:nvPr/>
          </p:nvSpPr>
          <p:spPr>
            <a:xfrm rot="10800000">
              <a:off x="5402489" y="2302969"/>
              <a:ext cx="293400" cy="343200"/>
            </a:xfrm>
            <a:prstGeom prst="rightArrow">
              <a:avLst>
                <a:gd name="adj1" fmla="val 60000"/>
                <a:gd name="adj2" fmla="val 50000"/>
              </a:avLst>
            </a:prstGeom>
            <a:gradFill>
              <a:gsLst>
                <a:gs pos="0">
                  <a:srgbClr val="A0C94A"/>
                </a:gs>
                <a:gs pos="100000">
                  <a:srgbClr val="DBFF9C"/>
                </a:gs>
              </a:gsLst>
              <a:lin ang="16200038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4900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753" name="Google Shape;753;p91"/>
            <p:cNvSpPr txBox="1"/>
            <p:nvPr/>
          </p:nvSpPr>
          <p:spPr>
            <a:xfrm>
              <a:off x="5490489" y="2371563"/>
              <a:ext cx="205500" cy="206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lnSpc>
                  <a:spcPct val="90000"/>
                </a:lnSpc>
                <a:buClr>
                  <a:schemeClr val="dk1"/>
                </a:buClr>
                <a:buSzPts val="700"/>
              </a:pPr>
              <a:endParaRPr sz="933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4" name="Google Shape;754;p91"/>
            <p:cNvSpPr/>
            <p:nvPr/>
          </p:nvSpPr>
          <p:spPr>
            <a:xfrm>
              <a:off x="3879949" y="2059310"/>
              <a:ext cx="1384200" cy="830400"/>
            </a:xfrm>
            <a:prstGeom prst="roundRect">
              <a:avLst>
                <a:gd name="adj" fmla="val 10000"/>
              </a:avLst>
            </a:prstGeom>
            <a:gradFill>
              <a:gsLst>
                <a:gs pos="0">
                  <a:srgbClr val="7F5AAB"/>
                </a:gs>
                <a:gs pos="100000">
                  <a:srgbClr val="C7AEED"/>
                </a:gs>
              </a:gsLst>
              <a:lin ang="16200038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4900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755" name="Google Shape;755;p91"/>
            <p:cNvSpPr txBox="1"/>
            <p:nvPr/>
          </p:nvSpPr>
          <p:spPr>
            <a:xfrm>
              <a:off x="3904272" y="2083633"/>
              <a:ext cx="1335600" cy="78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1267" tIns="81267" rIns="81267" bIns="81267" anchor="ctr" anchorCtr="0">
              <a:noAutofit/>
            </a:bodyPr>
            <a:lstStyle/>
            <a:p>
              <a:pPr algn="ctr">
                <a:lnSpc>
                  <a:spcPct val="90000"/>
                </a:lnSpc>
                <a:buClr>
                  <a:schemeClr val="dk1"/>
                </a:buClr>
                <a:buSzPts val="1600"/>
              </a:pPr>
              <a:r>
                <a:rPr lang="en" sz="2133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Deploy</a:t>
              </a:r>
              <a:endParaRPr sz="1867"/>
            </a:p>
          </p:txBody>
        </p:sp>
        <p:sp>
          <p:nvSpPr>
            <p:cNvPr id="756" name="Google Shape;756;p91"/>
            <p:cNvSpPr/>
            <p:nvPr/>
          </p:nvSpPr>
          <p:spPr>
            <a:xfrm rot="10800000">
              <a:off x="3464747" y="2302969"/>
              <a:ext cx="293400" cy="343200"/>
            </a:xfrm>
            <a:prstGeom prst="rightArrow">
              <a:avLst>
                <a:gd name="adj1" fmla="val 60000"/>
                <a:gd name="adj2" fmla="val 50000"/>
              </a:avLst>
            </a:prstGeom>
            <a:gradFill>
              <a:gsLst>
                <a:gs pos="0">
                  <a:srgbClr val="7F5AAB"/>
                </a:gs>
                <a:gs pos="100000">
                  <a:srgbClr val="C7AEED"/>
                </a:gs>
              </a:gsLst>
              <a:lin ang="16200038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4900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757" name="Google Shape;757;p91"/>
            <p:cNvSpPr txBox="1"/>
            <p:nvPr/>
          </p:nvSpPr>
          <p:spPr>
            <a:xfrm>
              <a:off x="3552747" y="2371563"/>
              <a:ext cx="205500" cy="206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lnSpc>
                  <a:spcPct val="90000"/>
                </a:lnSpc>
                <a:buClr>
                  <a:schemeClr val="dk1"/>
                </a:buClr>
                <a:buSzPts val="700"/>
              </a:pPr>
              <a:endParaRPr sz="933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8" name="Google Shape;758;p91"/>
            <p:cNvSpPr/>
            <p:nvPr/>
          </p:nvSpPr>
          <p:spPr>
            <a:xfrm>
              <a:off x="1942207" y="2059310"/>
              <a:ext cx="1384200" cy="830400"/>
            </a:xfrm>
            <a:prstGeom prst="roundRect">
              <a:avLst>
                <a:gd name="adj" fmla="val 10000"/>
              </a:avLst>
            </a:prstGeom>
            <a:gradFill>
              <a:gsLst>
                <a:gs pos="0">
                  <a:srgbClr val="36B7D7"/>
                </a:gs>
                <a:gs pos="100000">
                  <a:srgbClr val="90EFFF"/>
                </a:gs>
              </a:gsLst>
              <a:lin ang="16200038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4900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759" name="Google Shape;759;p91"/>
            <p:cNvSpPr txBox="1"/>
            <p:nvPr/>
          </p:nvSpPr>
          <p:spPr>
            <a:xfrm>
              <a:off x="1966530" y="2083633"/>
              <a:ext cx="1335600" cy="78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1267" tIns="81267" rIns="81267" bIns="81267" anchor="ctr" anchorCtr="0">
              <a:noAutofit/>
            </a:bodyPr>
            <a:lstStyle/>
            <a:p>
              <a:pPr algn="ctr">
                <a:lnSpc>
                  <a:spcPct val="90000"/>
                </a:lnSpc>
                <a:buClr>
                  <a:schemeClr val="dk1"/>
                </a:buClr>
                <a:buSzPts val="1600"/>
              </a:pPr>
              <a:r>
                <a:rPr lang="en" sz="2133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Maintain</a:t>
              </a:r>
              <a:endParaRPr sz="1867"/>
            </a:p>
          </p:txBody>
        </p:sp>
        <p:sp>
          <p:nvSpPr>
            <p:cNvPr id="760" name="Google Shape;760;p91"/>
            <p:cNvSpPr/>
            <p:nvPr/>
          </p:nvSpPr>
          <p:spPr>
            <a:xfrm rot="10800000">
              <a:off x="1527005" y="2302969"/>
              <a:ext cx="293400" cy="343200"/>
            </a:xfrm>
            <a:prstGeom prst="rightArrow">
              <a:avLst>
                <a:gd name="adj1" fmla="val 60000"/>
                <a:gd name="adj2" fmla="val 50000"/>
              </a:avLst>
            </a:prstGeom>
            <a:gradFill>
              <a:gsLst>
                <a:gs pos="0">
                  <a:srgbClr val="36B7D7"/>
                </a:gs>
                <a:gs pos="100000">
                  <a:srgbClr val="90EFFF"/>
                </a:gs>
              </a:gsLst>
              <a:lin ang="16200038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4900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761" name="Google Shape;761;p91"/>
            <p:cNvSpPr txBox="1"/>
            <p:nvPr/>
          </p:nvSpPr>
          <p:spPr>
            <a:xfrm>
              <a:off x="1615005" y="2371563"/>
              <a:ext cx="205500" cy="206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lnSpc>
                  <a:spcPct val="90000"/>
                </a:lnSpc>
                <a:buClr>
                  <a:schemeClr val="dk1"/>
                </a:buClr>
                <a:buSzPts val="700"/>
              </a:pPr>
              <a:endParaRPr sz="933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2" name="Google Shape;762;p91"/>
            <p:cNvSpPr/>
            <p:nvPr/>
          </p:nvSpPr>
          <p:spPr>
            <a:xfrm>
              <a:off x="4464" y="2059310"/>
              <a:ext cx="1384200" cy="830400"/>
            </a:xfrm>
            <a:prstGeom prst="roundRect">
              <a:avLst>
                <a:gd name="adj" fmla="val 10000"/>
              </a:avLst>
            </a:prstGeom>
            <a:gradFill>
              <a:gsLst>
                <a:gs pos="0">
                  <a:srgbClr val="FF9228"/>
                </a:gs>
                <a:gs pos="100000">
                  <a:srgbClr val="FFB771"/>
                </a:gs>
              </a:gsLst>
              <a:lin ang="16200038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4900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763" name="Google Shape;763;p91"/>
            <p:cNvSpPr txBox="1"/>
            <p:nvPr/>
          </p:nvSpPr>
          <p:spPr>
            <a:xfrm>
              <a:off x="28787" y="2083633"/>
              <a:ext cx="1335600" cy="78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1100" tIns="71100" rIns="71100" bIns="71100" anchor="ctr" anchorCtr="0">
              <a:noAutofit/>
            </a:bodyPr>
            <a:lstStyle/>
            <a:p>
              <a:pPr algn="ctr">
                <a:lnSpc>
                  <a:spcPct val="90000"/>
                </a:lnSpc>
                <a:buClr>
                  <a:schemeClr val="dk1"/>
                </a:buClr>
                <a:buSzPts val="1400"/>
              </a:pPr>
              <a:r>
                <a:rPr lang="en" sz="1867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Communicate</a:t>
              </a: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38355294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0200BDA-BAE3-FD43-BBD3-2545E03E8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What do we mean by “bias”? How can we measure it?</a:t>
            </a:r>
          </a:p>
        </p:txBody>
      </p:sp>
    </p:spTree>
    <p:extLst>
      <p:ext uri="{BB962C8B-B14F-4D97-AF65-F5344CB8AC3E}">
        <p14:creationId xmlns:p14="http://schemas.microsoft.com/office/powerpoint/2010/main" val="37782324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0200BDA-BAE3-FD43-BBD3-2545E03E8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Many Bias Measures: How do we select what we care about?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CD5CB3E-2BFC-CF4B-BC01-6E59BE146F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sz="2800" dirty="0">
                <a:solidFill>
                  <a:schemeClr val="tx1"/>
                </a:solidFill>
              </a:rPr>
              <a:t>Statistical/Demographic Parity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solidFill>
                  <a:schemeClr val="tx1"/>
                </a:solidFill>
              </a:rPr>
              <a:t>Impact Parity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solidFill>
                  <a:schemeClr val="tx1"/>
                </a:solidFill>
              </a:rPr>
              <a:t>False Discovery Rate Parity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solidFill>
                  <a:schemeClr val="tx1"/>
                </a:solidFill>
              </a:rPr>
              <a:t>False Omission Rate Parity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solidFill>
                  <a:schemeClr val="tx1"/>
                </a:solidFill>
              </a:rPr>
              <a:t>False Positive Rate Parity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solidFill>
                  <a:schemeClr val="tx1"/>
                </a:solidFill>
              </a:rPr>
              <a:t>False Negative Rate Parity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solidFill>
                  <a:schemeClr val="tx1"/>
                </a:solidFill>
              </a:rPr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24292759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2E038B8-9DA1-054F-B953-838194CAC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Many Bias Measures: How do we select what we care about?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E458D6F-426F-5B4B-AF46-1F22AAE554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01022"/>
            <a:ext cx="12192000" cy="4655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174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2E038B8-9DA1-054F-B953-838194CAC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733" dirty="0"/>
              <a:t>Incompatibility Between Fairness Metrics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71EB728-84BA-6E4C-A462-4697E68345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9459" y="1073199"/>
            <a:ext cx="8013082" cy="5613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2331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2E038B8-9DA1-054F-B953-838194CAC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733" dirty="0"/>
              <a:t>Incompatibility Between Fairness Metrics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BD1B78-2680-A341-96E1-BBBFF7B966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1936750"/>
            <a:ext cx="9753600" cy="298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0341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2E038B8-9DA1-054F-B953-838194CAC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733" dirty="0"/>
              <a:t>Incompatibility Between Fairness Metrics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BD1B78-2680-A341-96E1-BBBFF7B966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1936750"/>
            <a:ext cx="9753600" cy="29845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6BF5B27-D96B-1043-A281-C3E4B86B290E}"/>
              </a:ext>
            </a:extLst>
          </p:cNvPr>
          <p:cNvSpPr/>
          <p:nvPr/>
        </p:nvSpPr>
        <p:spPr>
          <a:xfrm>
            <a:off x="1383629" y="3332747"/>
            <a:ext cx="9324473" cy="77002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4383AA-6E25-FC4B-9463-B62C65B24194}"/>
              </a:ext>
            </a:extLst>
          </p:cNvPr>
          <p:cNvSpPr txBox="1"/>
          <p:nvPr/>
        </p:nvSpPr>
        <p:spPr>
          <a:xfrm>
            <a:off x="174969" y="4680952"/>
            <a:ext cx="11843307" cy="20928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/>
              <a:t>ProPublica identified considerable disparities: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600" dirty="0"/>
              <a:t>The algorithm was twice as likely to </a:t>
            </a:r>
            <a:r>
              <a:rPr lang="en-US" sz="2600" i="1" dirty="0"/>
              <a:t>incorrectly</a:t>
            </a:r>
            <a:r>
              <a:rPr lang="en-US" sz="2600" dirty="0"/>
              <a:t> predict black individuals were </a:t>
            </a:r>
            <a:br>
              <a:rPr lang="en-US" sz="2600" dirty="0"/>
            </a:br>
            <a:r>
              <a:rPr lang="en-US" sz="2600" dirty="0"/>
              <a:t>at high risk of recidivating (FPR)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600" dirty="0"/>
              <a:t>It was also nearly twice as likely to </a:t>
            </a:r>
            <a:r>
              <a:rPr lang="en-US" sz="2600" i="1" dirty="0"/>
              <a:t>incorrectly</a:t>
            </a:r>
            <a:r>
              <a:rPr lang="en-US" sz="2600" dirty="0"/>
              <a:t> predict white individuals were </a:t>
            </a:r>
            <a:br>
              <a:rPr lang="en-US" sz="2600" dirty="0"/>
            </a:br>
            <a:r>
              <a:rPr lang="en-US" sz="2600" dirty="0"/>
              <a:t>at low risk of recidivating (FNR)</a:t>
            </a:r>
          </a:p>
        </p:txBody>
      </p:sp>
    </p:spTree>
    <p:extLst>
      <p:ext uri="{BB962C8B-B14F-4D97-AF65-F5344CB8AC3E}">
        <p14:creationId xmlns:p14="http://schemas.microsoft.com/office/powerpoint/2010/main" val="40118559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2E038B8-9DA1-054F-B953-838194CAC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733" dirty="0"/>
              <a:t>Incompatibility Between Fairness Metrics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BD1B78-2680-A341-96E1-BBBFF7B966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1936750"/>
            <a:ext cx="9753600" cy="29845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6BF5B27-D96B-1043-A281-C3E4B86B290E}"/>
              </a:ext>
            </a:extLst>
          </p:cNvPr>
          <p:cNvSpPr/>
          <p:nvPr/>
        </p:nvSpPr>
        <p:spPr>
          <a:xfrm flipV="1">
            <a:off x="1383629" y="4102768"/>
            <a:ext cx="9324473" cy="39704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4383AA-6E25-FC4B-9463-B62C65B24194}"/>
              </a:ext>
            </a:extLst>
          </p:cNvPr>
          <p:cNvSpPr txBox="1"/>
          <p:nvPr/>
        </p:nvSpPr>
        <p:spPr>
          <a:xfrm>
            <a:off x="406340" y="4921584"/>
            <a:ext cx="11279050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/>
              <a:t>However, the creator of the algorithm pointed out that the algorithm is well-</a:t>
            </a:r>
          </a:p>
          <a:p>
            <a:r>
              <a:rPr lang="en-US" sz="2600" dirty="0"/>
              <a:t>balanced across races on precision (equivalently, FDR), claiming this is the</a:t>
            </a:r>
          </a:p>
          <a:p>
            <a:r>
              <a:rPr lang="en-US" sz="2600" dirty="0"/>
              <a:t>correct measure of fairness in this context.</a:t>
            </a:r>
          </a:p>
        </p:txBody>
      </p:sp>
    </p:spTree>
    <p:extLst>
      <p:ext uri="{BB962C8B-B14F-4D97-AF65-F5344CB8AC3E}">
        <p14:creationId xmlns:p14="http://schemas.microsoft.com/office/powerpoint/2010/main" val="26085355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73B702-ED77-884E-88F7-92D73313F3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for the week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61BAD4-F7FB-1D48-9D37-2273592A75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you should be discussing with your team this week</a:t>
            </a:r>
          </a:p>
          <a:p>
            <a:pPr lvl="1"/>
            <a:r>
              <a:rPr lang="en-US" dirty="0"/>
              <a:t>Relevant fairness metrics and attributes that you should care about</a:t>
            </a:r>
            <a:br>
              <a:rPr lang="en-US" dirty="0"/>
            </a:br>
            <a:endParaRPr lang="en-US" dirty="0"/>
          </a:p>
          <a:p>
            <a:r>
              <a:rPr lang="en-US" dirty="0"/>
              <a:t>What you should be building this week</a:t>
            </a:r>
          </a:p>
          <a:p>
            <a:pPr lvl="1"/>
            <a:r>
              <a:rPr lang="en-US" b="1" dirty="0"/>
              <a:t>Models</a:t>
            </a:r>
            <a:r>
              <a:rPr lang="en-US" dirty="0"/>
              <a:t>: Finishing up any last additions to your model grid &amp; selection and doing final sanity checks</a:t>
            </a:r>
          </a:p>
          <a:p>
            <a:pPr lvl="1"/>
            <a:r>
              <a:rPr lang="en-US" b="1" dirty="0"/>
              <a:t>Model Understanding</a:t>
            </a:r>
            <a:r>
              <a:rPr lang="en-US" dirty="0"/>
              <a:t>: Looking at feature </a:t>
            </a:r>
            <a:r>
              <a:rPr lang="en-US" dirty="0" err="1"/>
              <a:t>importances</a:t>
            </a:r>
            <a:r>
              <a:rPr lang="en-US" dirty="0"/>
              <a:t> and crosstabs for one selected model</a:t>
            </a:r>
          </a:p>
        </p:txBody>
      </p:sp>
    </p:spTree>
    <p:extLst>
      <p:ext uri="{BB962C8B-B14F-4D97-AF65-F5344CB8AC3E}">
        <p14:creationId xmlns:p14="http://schemas.microsoft.com/office/powerpoint/2010/main" val="26520956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2E038B8-9DA1-054F-B953-838194CAC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733" dirty="0"/>
              <a:t>Incompatibility Between Fairness Metrics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4383AA-6E25-FC4B-9463-B62C65B24194}"/>
              </a:ext>
            </a:extLst>
          </p:cNvPr>
          <p:cNvSpPr txBox="1"/>
          <p:nvPr/>
        </p:nvSpPr>
        <p:spPr>
          <a:xfrm>
            <a:off x="1964049" y="1504282"/>
            <a:ext cx="8263801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/>
              <a:t>Who is right?</a:t>
            </a:r>
          </a:p>
          <a:p>
            <a:pPr algn="ctr"/>
            <a:endParaRPr lang="en-US" sz="3600" dirty="0"/>
          </a:p>
          <a:p>
            <a:pPr algn="ctr"/>
            <a:endParaRPr lang="en-US" sz="3600" dirty="0"/>
          </a:p>
          <a:p>
            <a:pPr algn="ctr"/>
            <a:r>
              <a:rPr lang="en-US" sz="3600" dirty="0"/>
              <a:t>Is the COMPAS algorithm biased?</a:t>
            </a:r>
          </a:p>
          <a:p>
            <a:pPr algn="ctr"/>
            <a:endParaRPr lang="en-US" sz="3600" dirty="0"/>
          </a:p>
          <a:p>
            <a:pPr algn="ctr"/>
            <a:endParaRPr lang="en-US" sz="3600" dirty="0"/>
          </a:p>
          <a:p>
            <a:pPr algn="ctr"/>
            <a:r>
              <a:rPr lang="en-US" sz="3600" dirty="0"/>
              <a:t>Can’t the algorithm achieve both </a:t>
            </a:r>
            <a:br>
              <a:rPr lang="en-US" sz="3600" dirty="0"/>
            </a:br>
            <a:r>
              <a:rPr lang="en-US" sz="3600" dirty="0"/>
              <a:t>measures of fairness at the same time?</a:t>
            </a:r>
          </a:p>
        </p:txBody>
      </p:sp>
    </p:spTree>
    <p:extLst>
      <p:ext uri="{BB962C8B-B14F-4D97-AF65-F5344CB8AC3E}">
        <p14:creationId xmlns:p14="http://schemas.microsoft.com/office/powerpoint/2010/main" val="3516459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2E038B8-9DA1-054F-B953-838194CAC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733" dirty="0"/>
              <a:t>Incompatibility Between Fairness Metrics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D0FBC5-9C5C-B44A-9334-ED51673348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6814" y="1935079"/>
            <a:ext cx="7158371" cy="2987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0423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2E038B8-9DA1-054F-B953-838194CAC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733" dirty="0"/>
              <a:t>Incompatibility Between Fairness Metrics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67FB76C-C3FD-9948-A6AF-794AD6AB1E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1750" y="1293529"/>
            <a:ext cx="6096000" cy="232797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8043C45-3F30-A24D-90FA-6971987C0A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1500" y="4817978"/>
            <a:ext cx="7708900" cy="1168400"/>
          </a:xfrm>
          <a:prstGeom prst="rect">
            <a:avLst/>
          </a:prstGeom>
        </p:spPr>
      </p:pic>
      <p:sp>
        <p:nvSpPr>
          <p:cNvPr id="9" name="Down Arrow 8">
            <a:extLst>
              <a:ext uri="{FF2B5EF4-FFF2-40B4-BE49-F238E27FC236}">
                <a16:creationId xmlns:a16="http://schemas.microsoft.com/office/drawing/2014/main" id="{08DAB765-A8C5-0648-BA97-696F904BAAAB}"/>
              </a:ext>
            </a:extLst>
          </p:cNvPr>
          <p:cNvSpPr/>
          <p:nvPr/>
        </p:nvSpPr>
        <p:spPr>
          <a:xfrm>
            <a:off x="5510463" y="3741821"/>
            <a:ext cx="866274" cy="890337"/>
          </a:xfrm>
          <a:prstGeom prst="down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0148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2E038B8-9DA1-054F-B953-838194CAC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733" dirty="0"/>
              <a:t>Incompatibility Between Fairness Metrics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8043C45-3F30-A24D-90FA-6971987C0A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1500" y="1533357"/>
            <a:ext cx="7708900" cy="1168400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1EAA1E7-3C45-B447-A6B2-5A1324BE9C45}"/>
              </a:ext>
            </a:extLst>
          </p:cNvPr>
          <p:cNvCxnSpPr>
            <a:cxnSpLocks/>
          </p:cNvCxnSpPr>
          <p:nvPr/>
        </p:nvCxnSpPr>
        <p:spPr>
          <a:xfrm flipV="1">
            <a:off x="4295274" y="2701757"/>
            <a:ext cx="505326" cy="72724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5484C74-1354-1C48-A1AF-FFDCE22B75EB}"/>
              </a:ext>
            </a:extLst>
          </p:cNvPr>
          <p:cNvSpPr txBox="1"/>
          <p:nvPr/>
        </p:nvSpPr>
        <p:spPr>
          <a:xfrm>
            <a:off x="3431896" y="3429000"/>
            <a:ext cx="172675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/>
              <a:t>Prevalence</a:t>
            </a:r>
          </a:p>
          <a:p>
            <a:r>
              <a:rPr lang="en-US" sz="2000" dirty="0"/>
              <a:t>Fraction of</a:t>
            </a:r>
          </a:p>
          <a:p>
            <a:r>
              <a:rPr lang="en-US" sz="2000" dirty="0"/>
              <a:t>actual 1’s in</a:t>
            </a:r>
          </a:p>
          <a:p>
            <a:r>
              <a:rPr lang="en-US" sz="2000" dirty="0"/>
              <a:t>population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6DBBD73-7720-A94A-A318-85D6E075406C}"/>
              </a:ext>
            </a:extLst>
          </p:cNvPr>
          <p:cNvCxnSpPr>
            <a:cxnSpLocks/>
          </p:cNvCxnSpPr>
          <p:nvPr/>
        </p:nvCxnSpPr>
        <p:spPr>
          <a:xfrm flipH="1" flipV="1">
            <a:off x="9541042" y="2322095"/>
            <a:ext cx="982579" cy="87607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6D7A25F-B6AB-4848-8894-90B7DF4DBB70}"/>
              </a:ext>
            </a:extLst>
          </p:cNvPr>
          <p:cNvSpPr txBox="1"/>
          <p:nvPr/>
        </p:nvSpPr>
        <p:spPr>
          <a:xfrm>
            <a:off x="8993394" y="3198168"/>
            <a:ext cx="297549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/>
              <a:t>False Negative Rate</a:t>
            </a:r>
          </a:p>
          <a:p>
            <a:r>
              <a:rPr lang="en-US" sz="2000" dirty="0"/>
              <a:t>Among all actual 1’s,</a:t>
            </a:r>
          </a:p>
          <a:p>
            <a:r>
              <a:rPr lang="en-US" sz="2000" dirty="0"/>
              <a:t>fraction predicted to be 0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3570AD1-8219-0F49-84EE-FCD4FE777FEE}"/>
              </a:ext>
            </a:extLst>
          </p:cNvPr>
          <p:cNvCxnSpPr>
            <a:cxnSpLocks/>
          </p:cNvCxnSpPr>
          <p:nvPr/>
        </p:nvCxnSpPr>
        <p:spPr>
          <a:xfrm flipV="1">
            <a:off x="1668279" y="2322095"/>
            <a:ext cx="505326" cy="72724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F57C56C-D41F-0E44-BD79-32439BBFDDDA}"/>
              </a:ext>
            </a:extLst>
          </p:cNvPr>
          <p:cNvSpPr txBox="1"/>
          <p:nvPr/>
        </p:nvSpPr>
        <p:spPr>
          <a:xfrm>
            <a:off x="219795" y="3065378"/>
            <a:ext cx="300274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/>
              <a:t>False Positive Rate</a:t>
            </a:r>
          </a:p>
          <a:p>
            <a:r>
              <a:rPr lang="en-US" sz="2000" dirty="0"/>
              <a:t>Among all actual 0’s,</a:t>
            </a:r>
          </a:p>
          <a:p>
            <a:r>
              <a:rPr lang="en-US" sz="2000" dirty="0"/>
              <a:t>fraction predicted to be 1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CA70D37-2B9C-694B-9985-679E88B6081B}"/>
              </a:ext>
            </a:extLst>
          </p:cNvPr>
          <p:cNvCxnSpPr>
            <a:cxnSpLocks/>
          </p:cNvCxnSpPr>
          <p:nvPr/>
        </p:nvCxnSpPr>
        <p:spPr>
          <a:xfrm flipH="1" flipV="1">
            <a:off x="6823359" y="2586341"/>
            <a:ext cx="299610" cy="121045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691D573-36BB-7148-88C1-9E7FE99BCBCE}"/>
              </a:ext>
            </a:extLst>
          </p:cNvPr>
          <p:cNvSpPr txBox="1"/>
          <p:nvPr/>
        </p:nvSpPr>
        <p:spPr>
          <a:xfrm>
            <a:off x="5578229" y="3812836"/>
            <a:ext cx="311655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/>
              <a:t>False Discovery Rate</a:t>
            </a:r>
          </a:p>
          <a:p>
            <a:r>
              <a:rPr lang="en-US" sz="2000" dirty="0"/>
              <a:t>Among all predicted 1’s,</a:t>
            </a:r>
          </a:p>
          <a:p>
            <a:r>
              <a:rPr lang="en-US" sz="2000" dirty="0"/>
              <a:t>fraction that are actual 0’s</a:t>
            </a:r>
          </a:p>
          <a:p>
            <a:r>
              <a:rPr lang="en-US" sz="2000" dirty="0"/>
              <a:t>=(1 – precision)</a:t>
            </a:r>
          </a:p>
        </p:txBody>
      </p:sp>
    </p:spTree>
    <p:extLst>
      <p:ext uri="{BB962C8B-B14F-4D97-AF65-F5344CB8AC3E}">
        <p14:creationId xmlns:p14="http://schemas.microsoft.com/office/powerpoint/2010/main" val="7671452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2E038B8-9DA1-054F-B953-838194CAC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733" dirty="0"/>
              <a:t>Incompatibility Between Fairness Metrics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8043C45-3F30-A24D-90FA-6971987C0A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1500" y="1533357"/>
            <a:ext cx="7708900" cy="1168400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1EAA1E7-3C45-B447-A6B2-5A1324BE9C45}"/>
              </a:ext>
            </a:extLst>
          </p:cNvPr>
          <p:cNvCxnSpPr>
            <a:cxnSpLocks/>
          </p:cNvCxnSpPr>
          <p:nvPr/>
        </p:nvCxnSpPr>
        <p:spPr>
          <a:xfrm flipV="1">
            <a:off x="4295274" y="2701757"/>
            <a:ext cx="505326" cy="72724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5484C74-1354-1C48-A1AF-FFDCE22B75EB}"/>
              </a:ext>
            </a:extLst>
          </p:cNvPr>
          <p:cNvSpPr txBox="1"/>
          <p:nvPr/>
        </p:nvSpPr>
        <p:spPr>
          <a:xfrm>
            <a:off x="3431896" y="3429000"/>
            <a:ext cx="227498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If prevalence is</a:t>
            </a:r>
          </a:p>
          <a:p>
            <a:r>
              <a:rPr lang="en-US" sz="2400" dirty="0"/>
              <a:t>unequal across</a:t>
            </a:r>
          </a:p>
          <a:p>
            <a:r>
              <a:rPr lang="en-US" sz="2400" dirty="0"/>
              <a:t>groups...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7104330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2E038B8-9DA1-054F-B953-838194CAC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733" dirty="0"/>
              <a:t>Incompatibility Between Fairness Metrics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8043C45-3F30-A24D-90FA-6971987C0A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1500" y="1533357"/>
            <a:ext cx="7708900" cy="1168400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1EAA1E7-3C45-B447-A6B2-5A1324BE9C45}"/>
              </a:ext>
            </a:extLst>
          </p:cNvPr>
          <p:cNvCxnSpPr>
            <a:cxnSpLocks/>
          </p:cNvCxnSpPr>
          <p:nvPr/>
        </p:nvCxnSpPr>
        <p:spPr>
          <a:xfrm flipV="1">
            <a:off x="4295274" y="2701757"/>
            <a:ext cx="505326" cy="72724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5484C74-1354-1C48-A1AF-FFDCE22B75EB}"/>
              </a:ext>
            </a:extLst>
          </p:cNvPr>
          <p:cNvSpPr txBox="1"/>
          <p:nvPr/>
        </p:nvSpPr>
        <p:spPr>
          <a:xfrm>
            <a:off x="3431896" y="3429000"/>
            <a:ext cx="227498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If prevalence is</a:t>
            </a:r>
          </a:p>
          <a:p>
            <a:r>
              <a:rPr lang="en-US" sz="2400" dirty="0"/>
              <a:t>unequal across</a:t>
            </a:r>
          </a:p>
          <a:p>
            <a:r>
              <a:rPr lang="en-US" sz="2400" dirty="0"/>
              <a:t>groups...</a:t>
            </a:r>
            <a:endParaRPr lang="en-US" sz="2000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F65D795-02D9-EB45-A2D5-B88AD36B73B7}"/>
              </a:ext>
            </a:extLst>
          </p:cNvPr>
          <p:cNvCxnSpPr>
            <a:cxnSpLocks/>
          </p:cNvCxnSpPr>
          <p:nvPr/>
        </p:nvCxnSpPr>
        <p:spPr>
          <a:xfrm flipH="1" flipV="1">
            <a:off x="6854374" y="2610853"/>
            <a:ext cx="579260" cy="94522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0890373-5ADA-EC4E-9595-F2CCD41AF412}"/>
              </a:ext>
            </a:extLst>
          </p:cNvPr>
          <p:cNvSpPr txBox="1"/>
          <p:nvPr/>
        </p:nvSpPr>
        <p:spPr>
          <a:xfrm>
            <a:off x="6570256" y="3556079"/>
            <a:ext cx="36936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…and FDR (or precision) </a:t>
            </a:r>
          </a:p>
          <a:p>
            <a:r>
              <a:rPr lang="en-US" sz="2400" dirty="0"/>
              <a:t>is equal across groups...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7702355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2E038B8-9DA1-054F-B953-838194CAC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733" dirty="0"/>
              <a:t>Incompatibility Between Fairness Metrics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8043C45-3F30-A24D-90FA-6971987C0A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1500" y="1533357"/>
            <a:ext cx="7708900" cy="1168400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1EAA1E7-3C45-B447-A6B2-5A1324BE9C45}"/>
              </a:ext>
            </a:extLst>
          </p:cNvPr>
          <p:cNvCxnSpPr>
            <a:cxnSpLocks/>
          </p:cNvCxnSpPr>
          <p:nvPr/>
        </p:nvCxnSpPr>
        <p:spPr>
          <a:xfrm flipV="1">
            <a:off x="4295274" y="2701757"/>
            <a:ext cx="505326" cy="72724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5484C74-1354-1C48-A1AF-FFDCE22B75EB}"/>
              </a:ext>
            </a:extLst>
          </p:cNvPr>
          <p:cNvSpPr txBox="1"/>
          <p:nvPr/>
        </p:nvSpPr>
        <p:spPr>
          <a:xfrm>
            <a:off x="3431896" y="3429000"/>
            <a:ext cx="227498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If prevalence is</a:t>
            </a:r>
          </a:p>
          <a:p>
            <a:r>
              <a:rPr lang="en-US" sz="2400" dirty="0"/>
              <a:t>unequal across</a:t>
            </a:r>
          </a:p>
          <a:p>
            <a:r>
              <a:rPr lang="en-US" sz="2400" dirty="0"/>
              <a:t>groups...</a:t>
            </a:r>
            <a:endParaRPr lang="en-US" sz="2000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F65D795-02D9-EB45-A2D5-B88AD36B73B7}"/>
              </a:ext>
            </a:extLst>
          </p:cNvPr>
          <p:cNvCxnSpPr>
            <a:cxnSpLocks/>
          </p:cNvCxnSpPr>
          <p:nvPr/>
        </p:nvCxnSpPr>
        <p:spPr>
          <a:xfrm flipH="1" flipV="1">
            <a:off x="6854374" y="2610853"/>
            <a:ext cx="579260" cy="94522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0890373-5ADA-EC4E-9595-F2CCD41AF412}"/>
              </a:ext>
            </a:extLst>
          </p:cNvPr>
          <p:cNvSpPr txBox="1"/>
          <p:nvPr/>
        </p:nvSpPr>
        <p:spPr>
          <a:xfrm>
            <a:off x="6570256" y="3556079"/>
            <a:ext cx="36936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…and FDR (or precision) </a:t>
            </a:r>
          </a:p>
          <a:p>
            <a:r>
              <a:rPr lang="en-US" sz="2400" dirty="0"/>
              <a:t>is equal across groups...</a:t>
            </a:r>
            <a:endParaRPr lang="en-US" sz="2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57041A2-F851-9E43-BF4D-6DDC4EACEFF6}"/>
              </a:ext>
            </a:extLst>
          </p:cNvPr>
          <p:cNvSpPr txBox="1"/>
          <p:nvPr/>
        </p:nvSpPr>
        <p:spPr>
          <a:xfrm>
            <a:off x="1318039" y="5176940"/>
            <a:ext cx="95558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…then either FPR or FNR can be equal across groups, </a:t>
            </a:r>
            <a:r>
              <a:rPr lang="en-US" sz="2400" b="1" u="sng" dirty="0"/>
              <a:t>but not both</a:t>
            </a:r>
            <a:endParaRPr lang="en-US" sz="2000" b="1" u="sng" dirty="0"/>
          </a:p>
        </p:txBody>
      </p:sp>
    </p:spTree>
    <p:extLst>
      <p:ext uri="{BB962C8B-B14F-4D97-AF65-F5344CB8AC3E}">
        <p14:creationId xmlns:p14="http://schemas.microsoft.com/office/powerpoint/2010/main" val="36274847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2E038B8-9DA1-054F-B953-838194CAC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733" dirty="0"/>
              <a:t>So… what does this mean?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87553F-2101-9C44-9C8A-C6082AB6FAFD}"/>
              </a:ext>
            </a:extLst>
          </p:cNvPr>
          <p:cNvSpPr txBox="1"/>
          <p:nvPr/>
        </p:nvSpPr>
        <p:spPr>
          <a:xfrm>
            <a:off x="415600" y="1504282"/>
            <a:ext cx="1136069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Unfortunately, we </a:t>
            </a:r>
            <a:r>
              <a:rPr lang="en-US" sz="3600" u="sng" dirty="0"/>
              <a:t>can’t</a:t>
            </a:r>
            <a:r>
              <a:rPr lang="en-US" sz="3600" b="1" dirty="0"/>
              <a:t> </a:t>
            </a:r>
            <a:r>
              <a:rPr lang="en-US" sz="3600" dirty="0"/>
              <a:t>ensure parity across all metrics at the same time…</a:t>
            </a:r>
          </a:p>
          <a:p>
            <a:endParaRPr lang="en-US" sz="3600" dirty="0"/>
          </a:p>
          <a:p>
            <a:r>
              <a:rPr lang="en-US" sz="3600" dirty="0"/>
              <a:t>But this also </a:t>
            </a:r>
            <a:r>
              <a:rPr lang="en-US" sz="3600" u="sng" dirty="0"/>
              <a:t>doesn’t</a:t>
            </a:r>
            <a:r>
              <a:rPr lang="en-US" sz="3600" dirty="0"/>
              <a:t> mean fairness is unachievable or we shouldn’t bother.</a:t>
            </a:r>
          </a:p>
          <a:p>
            <a:endParaRPr lang="en-US" sz="3600" dirty="0"/>
          </a:p>
          <a:p>
            <a:r>
              <a:rPr lang="en-US" sz="3600" dirty="0"/>
              <a:t>Instead, it means we have to </a:t>
            </a:r>
            <a:r>
              <a:rPr lang="en-US" sz="3600" b="1" dirty="0"/>
              <a:t>carefully consider</a:t>
            </a:r>
            <a:r>
              <a:rPr lang="en-US" sz="3600" dirty="0"/>
              <a:t> </a:t>
            </a:r>
            <a:r>
              <a:rPr lang="en-US" sz="3600" b="1" dirty="0"/>
              <a:t>and</a:t>
            </a:r>
            <a:r>
              <a:rPr lang="en-US" sz="3600" dirty="0"/>
              <a:t> </a:t>
            </a:r>
            <a:r>
              <a:rPr lang="en-US" sz="3600" b="1" dirty="0"/>
              <a:t>choose</a:t>
            </a:r>
            <a:r>
              <a:rPr lang="en-US" sz="3600" dirty="0"/>
              <a:t> the appropriate fairness metrics for our context</a:t>
            </a:r>
          </a:p>
        </p:txBody>
      </p:sp>
    </p:spTree>
    <p:extLst>
      <p:ext uri="{BB962C8B-B14F-4D97-AF65-F5344CB8AC3E}">
        <p14:creationId xmlns:p14="http://schemas.microsoft.com/office/powerpoint/2010/main" val="34348157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Motivating Case Studies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3200" dirty="0">
                <a:solidFill>
                  <a:schemeClr val="tx1"/>
                </a:solidFill>
              </a:rPr>
              <a:t>Lead Poisoning</a:t>
            </a:r>
          </a:p>
          <a:p>
            <a:pPr marL="76200" indent="0">
              <a:buNone/>
            </a:pPr>
            <a:endParaRPr lang="en-US" sz="3200" dirty="0">
              <a:solidFill>
                <a:schemeClr val="tx1"/>
              </a:solidFill>
            </a:endParaRPr>
          </a:p>
          <a:p>
            <a:endParaRPr lang="en-US" sz="3200" dirty="0">
              <a:solidFill>
                <a:schemeClr val="tx1"/>
              </a:solidFill>
            </a:endParaRPr>
          </a:p>
          <a:p>
            <a:r>
              <a:rPr lang="en-US" sz="3200" dirty="0">
                <a:solidFill>
                  <a:schemeClr val="tx1"/>
                </a:solidFill>
              </a:rPr>
              <a:t>Blight Violations</a:t>
            </a:r>
            <a:br>
              <a:rPr lang="en-US" sz="3200" dirty="0">
                <a:solidFill>
                  <a:schemeClr val="tx1"/>
                </a:solidFill>
              </a:rPr>
            </a:br>
            <a:br>
              <a:rPr lang="en-US" sz="3200" dirty="0">
                <a:solidFill>
                  <a:schemeClr val="tx1"/>
                </a:solidFill>
              </a:rPr>
            </a:br>
            <a:endParaRPr lang="en-US" sz="3200" dirty="0">
              <a:solidFill>
                <a:schemeClr val="tx1"/>
              </a:solidFill>
            </a:endParaRPr>
          </a:p>
          <a:p>
            <a:r>
              <a:rPr lang="en-US" sz="3200" dirty="0">
                <a:solidFill>
                  <a:schemeClr val="tx1"/>
                </a:solidFill>
              </a:rPr>
              <a:t>Student Tutoring</a:t>
            </a:r>
          </a:p>
        </p:txBody>
      </p:sp>
    </p:spTree>
    <p:extLst>
      <p:ext uri="{BB962C8B-B14F-4D97-AF65-F5344CB8AC3E}">
        <p14:creationId xmlns:p14="http://schemas.microsoft.com/office/powerpoint/2010/main" val="375851335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Motivating Case Studies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type="body" idx="1"/>
          </p:nvPr>
        </p:nvSpPr>
        <p:spPr>
          <a:xfrm>
            <a:off x="60161" y="1536633"/>
            <a:ext cx="12079704" cy="4555200"/>
          </a:xfrm>
        </p:spPr>
        <p:txBody>
          <a:bodyPr/>
          <a:lstStyle/>
          <a:p>
            <a:r>
              <a:rPr lang="en-US" sz="3200" dirty="0">
                <a:solidFill>
                  <a:schemeClr val="tx1"/>
                </a:solidFill>
              </a:rPr>
              <a:t>Assessing damage from natural disasters via social media</a:t>
            </a:r>
          </a:p>
          <a:p>
            <a:pPr marL="76200" indent="0">
              <a:buNone/>
            </a:pPr>
            <a:endParaRPr lang="en-US" sz="3200" dirty="0">
              <a:solidFill>
                <a:schemeClr val="tx1"/>
              </a:solidFill>
            </a:endParaRPr>
          </a:p>
          <a:p>
            <a:endParaRPr lang="en-US" sz="3200" dirty="0">
              <a:solidFill>
                <a:schemeClr val="tx1"/>
              </a:solidFill>
            </a:endParaRPr>
          </a:p>
          <a:p>
            <a:r>
              <a:rPr lang="en-US" sz="3200" dirty="0">
                <a:solidFill>
                  <a:schemeClr val="tx1"/>
                </a:solidFill>
              </a:rPr>
              <a:t>Bank loan denial decisions based on default risk</a:t>
            </a:r>
            <a:br>
              <a:rPr lang="en-US" sz="3200" dirty="0">
                <a:solidFill>
                  <a:schemeClr val="tx1"/>
                </a:solidFill>
              </a:rPr>
            </a:br>
            <a:br>
              <a:rPr lang="en-US" sz="3200" dirty="0">
                <a:solidFill>
                  <a:schemeClr val="tx1"/>
                </a:solidFill>
              </a:rPr>
            </a:br>
            <a:endParaRPr lang="en-US" sz="3200" dirty="0">
              <a:solidFill>
                <a:schemeClr val="tx1"/>
              </a:solidFill>
            </a:endParaRPr>
          </a:p>
          <a:p>
            <a:r>
              <a:rPr lang="en-US" sz="3200" dirty="0">
                <a:solidFill>
                  <a:schemeClr val="tx1"/>
                </a:solidFill>
              </a:rPr>
              <a:t>Prioritizing housing inspections based on risk of lead poisoning </a:t>
            </a:r>
          </a:p>
        </p:txBody>
      </p:sp>
    </p:spTree>
    <p:extLst>
      <p:ext uri="{BB962C8B-B14F-4D97-AF65-F5344CB8AC3E}">
        <p14:creationId xmlns:p14="http://schemas.microsoft.com/office/powerpoint/2010/main" val="41615535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CF2A94-A63F-6149-AA28-2E35B60E3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8E902576-68A9-6E48-B0FE-5B1889953DC8}"/>
              </a:ext>
            </a:extLst>
          </p:cNvPr>
          <p:cNvGraphicFramePr/>
          <p:nvPr/>
        </p:nvGraphicFramePr>
        <p:xfrm>
          <a:off x="180467" y="0"/>
          <a:ext cx="11776400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E2C99BF2-C81A-5246-89D3-E49BCDCAD699}"/>
              </a:ext>
            </a:extLst>
          </p:cNvPr>
          <p:cNvSpPr/>
          <p:nvPr/>
        </p:nvSpPr>
        <p:spPr>
          <a:xfrm>
            <a:off x="3224587" y="2534144"/>
            <a:ext cx="2534195" cy="1789611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89210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2E038B8-9DA1-054F-B953-838194CAC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733" dirty="0"/>
              <a:t>Translating policy goals to fairness metrics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B63C0A7-081E-3D4F-B1C8-1DEEE1091D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14" y="1116762"/>
            <a:ext cx="12192000" cy="565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304412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CD5CB3E-2BFC-CF4B-BC01-6E59BE146F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6200" indent="0" algn="ctr">
              <a:buNone/>
            </a:pPr>
            <a:r>
              <a:rPr lang="en-US" sz="3200" dirty="0">
                <a:solidFill>
                  <a:schemeClr val="tx1"/>
                </a:solidFill>
              </a:rPr>
              <a:t>Is the fairness tree “the answer”?</a:t>
            </a:r>
          </a:p>
          <a:p>
            <a:pPr marL="76200" indent="0">
              <a:buNone/>
            </a:pPr>
            <a:endParaRPr 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456372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CD5CB3E-2BFC-CF4B-BC01-6E59BE146F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6200" indent="0" algn="ctr">
              <a:buNone/>
            </a:pPr>
            <a:r>
              <a:rPr lang="en-US" sz="3200" dirty="0">
                <a:solidFill>
                  <a:schemeClr val="tx1"/>
                </a:solidFill>
              </a:rPr>
              <a:t>Is the fairness tree “the answer”?</a:t>
            </a:r>
          </a:p>
          <a:p>
            <a:pPr marL="76200" indent="0">
              <a:buNone/>
            </a:pPr>
            <a:endParaRPr lang="en-US" sz="2800" dirty="0">
              <a:solidFill>
                <a:schemeClr val="tx1"/>
              </a:solidFill>
            </a:endParaRPr>
          </a:p>
          <a:p>
            <a:pPr marL="76200" indent="0">
              <a:buNone/>
            </a:pPr>
            <a:r>
              <a:rPr lang="en-US" sz="2800" dirty="0">
                <a:solidFill>
                  <a:schemeClr val="tx1"/>
                </a:solidFill>
              </a:rPr>
              <a:t>No… but it’s intended as a starting point to help guide a conversation between ML experts, policy makers, and those affected by the decisions.</a:t>
            </a:r>
          </a:p>
          <a:p>
            <a:pPr marL="76200" indent="0">
              <a:buNone/>
            </a:pPr>
            <a:endParaRPr lang="en-US" sz="2800" dirty="0">
              <a:solidFill>
                <a:schemeClr val="tx1"/>
              </a:solidFill>
            </a:endParaRPr>
          </a:p>
          <a:p>
            <a:pPr marL="76200" indent="0">
              <a:buNone/>
            </a:pPr>
            <a:r>
              <a:rPr lang="en-US" sz="2800" dirty="0">
                <a:solidFill>
                  <a:schemeClr val="tx1"/>
                </a:solidFill>
              </a:rPr>
              <a:t>Ultimately, the choice of fairness metric(s) is highly dependent on context and stakeholder values.</a:t>
            </a:r>
            <a:endParaRPr lang="en-US"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338435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0200BDA-BAE3-FD43-BBD3-2545E03E8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Legal and Social Principles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CD5CB3E-2BFC-CF4B-BC01-6E59BE146F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6200" indent="0">
              <a:buNone/>
            </a:pPr>
            <a:r>
              <a:rPr lang="en-US" sz="2800" dirty="0">
                <a:solidFill>
                  <a:schemeClr val="tx1"/>
                </a:solidFill>
              </a:rPr>
              <a:t>Choices about fairness and equity are </a:t>
            </a:r>
            <a:r>
              <a:rPr lang="en-US" sz="2800" i="1" dirty="0">
                <a:solidFill>
                  <a:schemeClr val="tx1"/>
                </a:solidFill>
              </a:rPr>
              <a:t>implicit</a:t>
            </a:r>
            <a:r>
              <a:rPr lang="en-US" sz="2800" dirty="0">
                <a:solidFill>
                  <a:schemeClr val="tx1"/>
                </a:solidFill>
              </a:rPr>
              <a:t> in any decision process but being made </a:t>
            </a:r>
            <a:r>
              <a:rPr lang="en-US" sz="2800" i="1" dirty="0">
                <a:solidFill>
                  <a:schemeClr val="tx1"/>
                </a:solidFill>
              </a:rPr>
              <a:t>explicit</a:t>
            </a:r>
            <a:r>
              <a:rPr lang="en-US" sz="2800" dirty="0">
                <a:solidFill>
                  <a:schemeClr val="tx1"/>
                </a:solidFill>
              </a:rPr>
              <a:t> by the growing use of algorithmic decision support.</a:t>
            </a:r>
            <a:endParaRPr lang="en-US"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450542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0200BDA-BAE3-FD43-BBD3-2545E03E8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Legal and Social Principles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CD5CB3E-2BFC-CF4B-BC01-6E59BE146F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6200" indent="0">
              <a:buNone/>
            </a:pPr>
            <a:r>
              <a:rPr lang="en-US" sz="2800" dirty="0">
                <a:solidFill>
                  <a:schemeClr val="tx1"/>
                </a:solidFill>
              </a:rPr>
              <a:t>Choices about fairness and equity are </a:t>
            </a:r>
            <a:r>
              <a:rPr lang="en-US" sz="2800" i="1" dirty="0">
                <a:solidFill>
                  <a:schemeClr val="tx1"/>
                </a:solidFill>
              </a:rPr>
              <a:t>implicit</a:t>
            </a:r>
            <a:r>
              <a:rPr lang="en-US" sz="2800" dirty="0">
                <a:solidFill>
                  <a:schemeClr val="tx1"/>
                </a:solidFill>
              </a:rPr>
              <a:t> in any decision process but being made </a:t>
            </a:r>
            <a:r>
              <a:rPr lang="en-US" sz="2800" i="1" dirty="0">
                <a:solidFill>
                  <a:schemeClr val="tx1"/>
                </a:solidFill>
              </a:rPr>
              <a:t>explicit</a:t>
            </a:r>
            <a:r>
              <a:rPr lang="en-US" sz="2800" dirty="0">
                <a:solidFill>
                  <a:schemeClr val="tx1"/>
                </a:solidFill>
              </a:rPr>
              <a:t> by the growing use of algorithmic decision support.</a:t>
            </a:r>
            <a:br>
              <a:rPr lang="en-US" sz="2800" dirty="0">
                <a:solidFill>
                  <a:schemeClr val="tx1"/>
                </a:solidFill>
              </a:rPr>
            </a:br>
            <a:br>
              <a:rPr lang="en-US" sz="2800" dirty="0">
                <a:solidFill>
                  <a:schemeClr val="tx1"/>
                </a:solidFill>
              </a:rPr>
            </a:br>
            <a:r>
              <a:rPr lang="en-US" sz="2800" dirty="0">
                <a:solidFill>
                  <a:schemeClr val="tx1"/>
                </a:solidFill>
              </a:rPr>
              <a:t>What implicit choices about fairness are encoded when we say…</a:t>
            </a:r>
          </a:p>
          <a:p>
            <a:r>
              <a:rPr lang="en-US" sz="2800" dirty="0">
                <a:solidFill>
                  <a:schemeClr val="tx1"/>
                </a:solidFill>
              </a:rPr>
              <a:t>Beyond a reasonable doubt? (e.g., criminal court)</a:t>
            </a:r>
          </a:p>
          <a:p>
            <a:r>
              <a:rPr lang="en-US" sz="2800" dirty="0">
                <a:solidFill>
                  <a:schemeClr val="tx1"/>
                </a:solidFill>
              </a:rPr>
              <a:t>The preponderance of evidence? (e.g., civil court)</a:t>
            </a:r>
          </a:p>
          <a:p>
            <a:r>
              <a:rPr lang="en-US" sz="2800" dirty="0">
                <a:solidFill>
                  <a:schemeClr val="tx1"/>
                </a:solidFill>
              </a:rPr>
              <a:t>Probable cause? (e.g., indictment by grand jury)</a:t>
            </a:r>
          </a:p>
          <a:p>
            <a:r>
              <a:rPr lang="en-US" sz="2800" dirty="0">
                <a:solidFill>
                  <a:schemeClr val="tx1"/>
                </a:solidFill>
              </a:rPr>
              <a:t>Innocent until proven guilty?</a:t>
            </a:r>
          </a:p>
          <a:p>
            <a:endParaRPr lang="en-US"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484072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0200BDA-BAE3-FD43-BBD3-2545E03E8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Legal Perspectives and Challenges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CD5CB3E-2BFC-CF4B-BC01-6E59BE146F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1271934"/>
            <a:ext cx="11360700" cy="4555200"/>
          </a:xfrm>
        </p:spPr>
        <p:txBody>
          <a:bodyPr/>
          <a:lstStyle/>
          <a:p>
            <a:r>
              <a:rPr lang="en-US" sz="3200" dirty="0">
                <a:solidFill>
                  <a:schemeClr val="tx1"/>
                </a:solidFill>
              </a:rPr>
              <a:t>Title VII of US Civil Rights Act – Job Discrimination</a:t>
            </a:r>
          </a:p>
          <a:p>
            <a:pPr lvl="1"/>
            <a:r>
              <a:rPr lang="en-US" sz="2700" dirty="0">
                <a:solidFill>
                  <a:schemeClr val="tx1"/>
                </a:solidFill>
              </a:rPr>
              <a:t>Disparate Treatment (intentional discrimination)</a:t>
            </a:r>
          </a:p>
          <a:p>
            <a:pPr lvl="1"/>
            <a:r>
              <a:rPr lang="en-US" sz="2700" dirty="0">
                <a:solidFill>
                  <a:schemeClr val="tx1"/>
                </a:solidFill>
              </a:rPr>
              <a:t>Disparate Impact (regardless of intention)</a:t>
            </a:r>
            <a:br>
              <a:rPr lang="en-US" sz="2700" dirty="0">
                <a:solidFill>
                  <a:schemeClr val="tx1"/>
                </a:solidFill>
              </a:rPr>
            </a:br>
            <a:endParaRPr lang="en-US" sz="2700" dirty="0">
              <a:solidFill>
                <a:schemeClr val="tx1"/>
              </a:solidFill>
            </a:endParaRPr>
          </a:p>
          <a:p>
            <a:r>
              <a:rPr lang="en-US" sz="3200" dirty="0">
                <a:solidFill>
                  <a:schemeClr val="tx1"/>
                </a:solidFill>
              </a:rPr>
              <a:t>14</a:t>
            </a:r>
            <a:r>
              <a:rPr lang="en-US" sz="3200" baseline="30000" dirty="0">
                <a:solidFill>
                  <a:schemeClr val="tx1"/>
                </a:solidFill>
              </a:rPr>
              <a:t>th</a:t>
            </a:r>
            <a:r>
              <a:rPr lang="en-US" sz="3200" dirty="0">
                <a:solidFill>
                  <a:schemeClr val="tx1"/>
                </a:solidFill>
              </a:rPr>
              <a:t> Amendment</a:t>
            </a:r>
          </a:p>
          <a:p>
            <a:pPr lvl="1"/>
            <a:r>
              <a:rPr lang="en-US" sz="2700" dirty="0">
                <a:solidFill>
                  <a:schemeClr val="tx1"/>
                </a:solidFill>
              </a:rPr>
              <a:t>Equal Protection (under laws and government actions)</a:t>
            </a:r>
          </a:p>
          <a:p>
            <a:pPr lvl="1"/>
            <a:r>
              <a:rPr lang="en-US" sz="2700" dirty="0">
                <a:solidFill>
                  <a:schemeClr val="tx1"/>
                </a:solidFill>
              </a:rPr>
              <a:t>“Strict Scrutiny” Standard: compelling state interest, narrowly tailored, and least restrictive means</a:t>
            </a:r>
          </a:p>
        </p:txBody>
      </p:sp>
    </p:spTree>
    <p:extLst>
      <p:ext uri="{BB962C8B-B14F-4D97-AF65-F5344CB8AC3E}">
        <p14:creationId xmlns:p14="http://schemas.microsoft.com/office/powerpoint/2010/main" val="121757373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0200BDA-BAE3-FD43-BBD3-2545E03E8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Legal Perspectives and Challenges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2BD07C-269D-C246-AB62-D5E66F4D10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2603" y="1580875"/>
            <a:ext cx="9446794" cy="4514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35271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0200BDA-BAE3-FD43-BBD3-2545E03E8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Legal Perspectives and Challenges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CD5CB3E-2BFC-CF4B-BC01-6E59BE146F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3897" y="1548665"/>
            <a:ext cx="11664105" cy="4555200"/>
          </a:xfrm>
        </p:spPr>
        <p:txBody>
          <a:bodyPr/>
          <a:lstStyle/>
          <a:p>
            <a:r>
              <a:rPr lang="en-US" sz="3200" dirty="0">
                <a:solidFill>
                  <a:schemeClr val="tx1"/>
                </a:solidFill>
              </a:rPr>
              <a:t>What Challenges Does Huq Identify Applying Current Legal Standards to Algorithmic Decision Making?</a:t>
            </a:r>
          </a:p>
        </p:txBody>
      </p:sp>
    </p:spTree>
    <p:extLst>
      <p:ext uri="{BB962C8B-B14F-4D97-AF65-F5344CB8AC3E}">
        <p14:creationId xmlns:p14="http://schemas.microsoft.com/office/powerpoint/2010/main" val="392922547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0200BDA-BAE3-FD43-BBD3-2545E03E8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Legal Perspectives and Challenges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CD5CB3E-2BFC-CF4B-BC01-6E59BE146F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3897" y="1548665"/>
            <a:ext cx="11664105" cy="4555200"/>
          </a:xfrm>
        </p:spPr>
        <p:txBody>
          <a:bodyPr/>
          <a:lstStyle/>
          <a:p>
            <a:r>
              <a:rPr lang="en-US" sz="3200" dirty="0">
                <a:solidFill>
                  <a:schemeClr val="tx1"/>
                </a:solidFill>
              </a:rPr>
              <a:t>What Challenges Does Huq Identify Applying Current Legal Standards to Algorithmic Decision Making?</a:t>
            </a:r>
          </a:p>
          <a:p>
            <a:pPr lvl="1"/>
            <a:r>
              <a:rPr lang="en-US" sz="2700" dirty="0">
                <a:solidFill>
                  <a:schemeClr val="tx1"/>
                </a:solidFill>
              </a:rPr>
              <a:t>Expanded scale and reach of state power</a:t>
            </a:r>
          </a:p>
          <a:p>
            <a:pPr lvl="1"/>
            <a:r>
              <a:rPr lang="en-US" sz="2700" dirty="0">
                <a:solidFill>
                  <a:schemeClr val="tx1"/>
                </a:solidFill>
              </a:rPr>
              <a:t>Durability of errors – need for special skills to update/fix problems</a:t>
            </a:r>
          </a:p>
          <a:p>
            <a:pPr lvl="1"/>
            <a:r>
              <a:rPr lang="en-US" sz="2700" dirty="0">
                <a:solidFill>
                  <a:schemeClr val="tx1"/>
                </a:solidFill>
              </a:rPr>
              <a:t>What does “discriminatory intent” mean in this context?</a:t>
            </a:r>
          </a:p>
          <a:p>
            <a:pPr lvl="1"/>
            <a:r>
              <a:rPr lang="en-US" sz="2700" dirty="0">
                <a:solidFill>
                  <a:schemeClr val="tx1"/>
                </a:solidFill>
              </a:rPr>
              <a:t>Unclear how to apply “</a:t>
            </a:r>
            <a:r>
              <a:rPr lang="en-US" sz="2700" dirty="0" err="1">
                <a:solidFill>
                  <a:schemeClr val="tx1"/>
                </a:solidFill>
              </a:rPr>
              <a:t>anticlassification</a:t>
            </a:r>
            <a:r>
              <a:rPr lang="en-US" sz="2700" dirty="0">
                <a:solidFill>
                  <a:schemeClr val="tx1"/>
                </a:solidFill>
              </a:rPr>
              <a:t>” standard of equal protection</a:t>
            </a:r>
          </a:p>
        </p:txBody>
      </p:sp>
    </p:spTree>
    <p:extLst>
      <p:ext uri="{BB962C8B-B14F-4D97-AF65-F5344CB8AC3E}">
        <p14:creationId xmlns:p14="http://schemas.microsoft.com/office/powerpoint/2010/main" val="330319830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0200BDA-BAE3-FD43-BBD3-2545E03E8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Legal Perspectives and Challenges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CD5CB3E-2BFC-CF4B-BC01-6E59BE146F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3200" dirty="0">
                <a:solidFill>
                  <a:schemeClr val="tx1"/>
                </a:solidFill>
              </a:rPr>
              <a:t>Difficulties with Equal Protection’s “</a:t>
            </a:r>
            <a:r>
              <a:rPr lang="en-US" sz="3200" dirty="0" err="1">
                <a:solidFill>
                  <a:schemeClr val="tx1"/>
                </a:solidFill>
              </a:rPr>
              <a:t>Anticlassification</a:t>
            </a:r>
            <a:r>
              <a:rPr lang="en-US" sz="3200" dirty="0">
                <a:solidFill>
                  <a:schemeClr val="tx1"/>
                </a:solidFill>
              </a:rPr>
              <a:t>” Standard:</a:t>
            </a:r>
          </a:p>
          <a:p>
            <a:pPr lvl="1"/>
            <a:r>
              <a:rPr lang="en-US" sz="2700" dirty="0">
                <a:solidFill>
                  <a:schemeClr val="tx1"/>
                </a:solidFill>
              </a:rPr>
              <a:t>Simply omitting race as a feature doesn’t ensure an algorithm is “colorblind” – too much correlated information in other features</a:t>
            </a:r>
          </a:p>
          <a:p>
            <a:pPr lvl="1"/>
            <a:r>
              <a:rPr lang="en-US" sz="2700" dirty="0">
                <a:solidFill>
                  <a:schemeClr val="tx1"/>
                </a:solidFill>
              </a:rPr>
              <a:t>Accounting for race may in fact be needed to decrease disparities</a:t>
            </a:r>
          </a:p>
        </p:txBody>
      </p:sp>
    </p:spTree>
    <p:extLst>
      <p:ext uri="{BB962C8B-B14F-4D97-AF65-F5344CB8AC3E}">
        <p14:creationId xmlns:p14="http://schemas.microsoft.com/office/powerpoint/2010/main" val="17736005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65D3B-EB08-4B4C-8C04-9797DEF5ADF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15131" y="1529598"/>
            <a:ext cx="11361737" cy="3234907"/>
          </a:xfrm>
        </p:spPr>
        <p:txBody>
          <a:bodyPr/>
          <a:lstStyle/>
          <a:p>
            <a:pPr algn="ctr"/>
            <a:r>
              <a:rPr lang="en-US" sz="5867" dirty="0">
                <a:solidFill>
                  <a:schemeClr val="tx1"/>
                </a:solidFill>
              </a:rPr>
              <a:t>We know data and ML can help improve society but we have to do it responsibly and ethically</a:t>
            </a:r>
          </a:p>
        </p:txBody>
      </p:sp>
    </p:spTree>
    <p:extLst>
      <p:ext uri="{BB962C8B-B14F-4D97-AF65-F5344CB8AC3E}">
        <p14:creationId xmlns:p14="http://schemas.microsoft.com/office/powerpoint/2010/main" val="359054910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0200BDA-BAE3-FD43-BBD3-2545E03E8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Legal Perspectives and Challenges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2CD194B-0AAA-634E-8194-462CA3D108DE}"/>
              </a:ext>
            </a:extLst>
          </p:cNvPr>
          <p:cNvGraphicFramePr>
            <a:graphicFrameLocks noGrp="1"/>
          </p:cNvGraphicFramePr>
          <p:nvPr/>
        </p:nvGraphicFramePr>
        <p:xfrm>
          <a:off x="512496" y="2249906"/>
          <a:ext cx="7389090" cy="314024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63030">
                  <a:extLst>
                    <a:ext uri="{9D8B030D-6E8A-4147-A177-3AD203B41FA5}">
                      <a16:colId xmlns:a16="http://schemas.microsoft.com/office/drawing/2014/main" val="1026844959"/>
                    </a:ext>
                  </a:extLst>
                </a:gridCol>
                <a:gridCol w="2463030">
                  <a:extLst>
                    <a:ext uri="{9D8B030D-6E8A-4147-A177-3AD203B41FA5}">
                      <a16:colId xmlns:a16="http://schemas.microsoft.com/office/drawing/2014/main" val="1107694320"/>
                    </a:ext>
                  </a:extLst>
                </a:gridCol>
                <a:gridCol w="2463030">
                  <a:extLst>
                    <a:ext uri="{9D8B030D-6E8A-4147-A177-3AD203B41FA5}">
                      <a16:colId xmlns:a16="http://schemas.microsoft.com/office/drawing/2014/main" val="801628876"/>
                    </a:ext>
                  </a:extLst>
                </a:gridCol>
              </a:tblGrid>
              <a:tr h="1046748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83127" marR="831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Black</a:t>
                      </a:r>
                    </a:p>
                  </a:txBody>
                  <a:tcPr marL="83127" marR="831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White</a:t>
                      </a:r>
                    </a:p>
                  </a:txBody>
                  <a:tcPr marL="83127" marR="831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8653859"/>
                  </a:ext>
                </a:extLst>
              </a:tr>
              <a:tr h="1046748">
                <a:tc>
                  <a:txBody>
                    <a:bodyPr/>
                    <a:lstStyle/>
                    <a:p>
                      <a:pPr algn="r"/>
                      <a:r>
                        <a:rPr lang="en-US" sz="2400" b="1" dirty="0"/>
                        <a:t>Baseball Cap</a:t>
                      </a:r>
                    </a:p>
                  </a:txBody>
                  <a:tcPr marL="83127" marR="831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0%</a:t>
                      </a:r>
                    </a:p>
                  </a:txBody>
                  <a:tcPr marL="83127" marR="831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100%</a:t>
                      </a:r>
                    </a:p>
                  </a:txBody>
                  <a:tcPr marL="83127" marR="831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52049613"/>
                  </a:ext>
                </a:extLst>
              </a:tr>
              <a:tr h="1046748">
                <a:tc>
                  <a:txBody>
                    <a:bodyPr/>
                    <a:lstStyle/>
                    <a:p>
                      <a:pPr algn="r"/>
                      <a:r>
                        <a:rPr lang="en-US" sz="2400" b="1" dirty="0"/>
                        <a:t>No Cap</a:t>
                      </a:r>
                    </a:p>
                  </a:txBody>
                  <a:tcPr marL="83127" marR="831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2%</a:t>
                      </a:r>
                    </a:p>
                  </a:txBody>
                  <a:tcPr marL="83127" marR="831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2%</a:t>
                      </a:r>
                    </a:p>
                  </a:txBody>
                  <a:tcPr marL="83127" marR="831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2505907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45F0520B-093C-F049-B413-B447F0861DE0}"/>
              </a:ext>
            </a:extLst>
          </p:cNvPr>
          <p:cNvSpPr txBox="1"/>
          <p:nvPr/>
        </p:nvSpPr>
        <p:spPr>
          <a:xfrm>
            <a:off x="512495" y="1726686"/>
            <a:ext cx="39752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Drug Possession Rates</a:t>
            </a:r>
          </a:p>
        </p:txBody>
      </p:sp>
    </p:spTree>
    <p:extLst>
      <p:ext uri="{BB962C8B-B14F-4D97-AF65-F5344CB8AC3E}">
        <p14:creationId xmlns:p14="http://schemas.microsoft.com/office/powerpoint/2010/main" val="17726523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0200BDA-BAE3-FD43-BBD3-2545E03E8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Legal Perspectives and Challenges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2CD194B-0AAA-634E-8194-462CA3D108DE}"/>
              </a:ext>
            </a:extLst>
          </p:cNvPr>
          <p:cNvGraphicFramePr>
            <a:graphicFrameLocks noGrp="1"/>
          </p:cNvGraphicFramePr>
          <p:nvPr/>
        </p:nvGraphicFramePr>
        <p:xfrm>
          <a:off x="512496" y="2249906"/>
          <a:ext cx="7389090" cy="314024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63030">
                  <a:extLst>
                    <a:ext uri="{9D8B030D-6E8A-4147-A177-3AD203B41FA5}">
                      <a16:colId xmlns:a16="http://schemas.microsoft.com/office/drawing/2014/main" val="1026844959"/>
                    </a:ext>
                  </a:extLst>
                </a:gridCol>
                <a:gridCol w="2463030">
                  <a:extLst>
                    <a:ext uri="{9D8B030D-6E8A-4147-A177-3AD203B41FA5}">
                      <a16:colId xmlns:a16="http://schemas.microsoft.com/office/drawing/2014/main" val="1107694320"/>
                    </a:ext>
                  </a:extLst>
                </a:gridCol>
                <a:gridCol w="2463030">
                  <a:extLst>
                    <a:ext uri="{9D8B030D-6E8A-4147-A177-3AD203B41FA5}">
                      <a16:colId xmlns:a16="http://schemas.microsoft.com/office/drawing/2014/main" val="801628876"/>
                    </a:ext>
                  </a:extLst>
                </a:gridCol>
              </a:tblGrid>
              <a:tr h="1046748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83127" marR="831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Black</a:t>
                      </a:r>
                    </a:p>
                    <a:p>
                      <a:pPr algn="ctr"/>
                      <a:r>
                        <a:rPr lang="en-US" sz="2400" b="1" dirty="0"/>
                        <a:t>(25% of Pop.)</a:t>
                      </a:r>
                    </a:p>
                  </a:txBody>
                  <a:tcPr marL="83127" marR="831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White</a:t>
                      </a:r>
                    </a:p>
                    <a:p>
                      <a:pPr algn="ctr"/>
                      <a:r>
                        <a:rPr lang="en-US" sz="2400" b="1" dirty="0"/>
                        <a:t>(75% of Pop.)</a:t>
                      </a:r>
                    </a:p>
                  </a:txBody>
                  <a:tcPr marL="83127" marR="831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8653859"/>
                  </a:ext>
                </a:extLst>
              </a:tr>
              <a:tr h="1046748">
                <a:tc>
                  <a:txBody>
                    <a:bodyPr/>
                    <a:lstStyle/>
                    <a:p>
                      <a:pPr algn="r"/>
                      <a:r>
                        <a:rPr lang="en-US" sz="2400" b="1" dirty="0"/>
                        <a:t>Baseball Cap</a:t>
                      </a:r>
                    </a:p>
                  </a:txBody>
                  <a:tcPr marL="83127" marR="831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D8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0%</a:t>
                      </a:r>
                    </a:p>
                  </a:txBody>
                  <a:tcPr marL="83127" marR="831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D8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100%</a:t>
                      </a:r>
                    </a:p>
                  </a:txBody>
                  <a:tcPr marL="83127" marR="831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D8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2049613"/>
                  </a:ext>
                </a:extLst>
              </a:tr>
              <a:tr h="1046748">
                <a:tc>
                  <a:txBody>
                    <a:bodyPr/>
                    <a:lstStyle/>
                    <a:p>
                      <a:pPr algn="r"/>
                      <a:r>
                        <a:rPr lang="en-US" sz="2400" b="1" dirty="0"/>
                        <a:t>No Cap</a:t>
                      </a:r>
                    </a:p>
                  </a:txBody>
                  <a:tcPr marL="83127" marR="831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2%</a:t>
                      </a:r>
                    </a:p>
                  </a:txBody>
                  <a:tcPr marL="83127" marR="831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2%</a:t>
                      </a:r>
                    </a:p>
                  </a:txBody>
                  <a:tcPr marL="83127" marR="831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2505907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45F0520B-093C-F049-B413-B447F0861DE0}"/>
              </a:ext>
            </a:extLst>
          </p:cNvPr>
          <p:cNvSpPr txBox="1"/>
          <p:nvPr/>
        </p:nvSpPr>
        <p:spPr>
          <a:xfrm>
            <a:off x="512495" y="1726686"/>
            <a:ext cx="39752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Drug Possession Rates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943DEE3-018F-6848-86C6-3F456F8E507F}"/>
              </a:ext>
            </a:extLst>
          </p:cNvPr>
          <p:cNvSpPr txBox="1"/>
          <p:nvPr/>
        </p:nvSpPr>
        <p:spPr>
          <a:xfrm>
            <a:off x="8123257" y="2274838"/>
            <a:ext cx="406874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Race-Blind Policy:</a:t>
            </a:r>
            <a:br>
              <a:rPr lang="en-US" sz="2400" dirty="0"/>
            </a:b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75% Precision</a:t>
            </a:r>
            <a:br>
              <a:rPr lang="en-US" sz="2400" dirty="0"/>
            </a:b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Many Needless Searches </a:t>
            </a:r>
            <a:br>
              <a:rPr lang="en-US" sz="2400" dirty="0"/>
            </a:br>
            <a:r>
              <a:rPr lang="en-US" sz="2400" dirty="0"/>
              <a:t>of Minorities</a:t>
            </a:r>
          </a:p>
        </p:txBody>
      </p:sp>
    </p:spTree>
    <p:extLst>
      <p:ext uri="{BB962C8B-B14F-4D97-AF65-F5344CB8AC3E}">
        <p14:creationId xmlns:p14="http://schemas.microsoft.com/office/powerpoint/2010/main" val="39845579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0200BDA-BAE3-FD43-BBD3-2545E03E8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Legal Perspectives and Challenges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2CD194B-0AAA-634E-8194-462CA3D108DE}"/>
              </a:ext>
            </a:extLst>
          </p:cNvPr>
          <p:cNvGraphicFramePr>
            <a:graphicFrameLocks noGrp="1"/>
          </p:cNvGraphicFramePr>
          <p:nvPr/>
        </p:nvGraphicFramePr>
        <p:xfrm>
          <a:off x="512496" y="2249906"/>
          <a:ext cx="7389090" cy="314024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63030">
                  <a:extLst>
                    <a:ext uri="{9D8B030D-6E8A-4147-A177-3AD203B41FA5}">
                      <a16:colId xmlns:a16="http://schemas.microsoft.com/office/drawing/2014/main" val="1026844959"/>
                    </a:ext>
                  </a:extLst>
                </a:gridCol>
                <a:gridCol w="2463030">
                  <a:extLst>
                    <a:ext uri="{9D8B030D-6E8A-4147-A177-3AD203B41FA5}">
                      <a16:colId xmlns:a16="http://schemas.microsoft.com/office/drawing/2014/main" val="1107694320"/>
                    </a:ext>
                  </a:extLst>
                </a:gridCol>
                <a:gridCol w="2463030">
                  <a:extLst>
                    <a:ext uri="{9D8B030D-6E8A-4147-A177-3AD203B41FA5}">
                      <a16:colId xmlns:a16="http://schemas.microsoft.com/office/drawing/2014/main" val="801628876"/>
                    </a:ext>
                  </a:extLst>
                </a:gridCol>
              </a:tblGrid>
              <a:tr h="1046748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83127" marR="831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Black</a:t>
                      </a:r>
                    </a:p>
                    <a:p>
                      <a:pPr algn="ctr"/>
                      <a:r>
                        <a:rPr lang="en-US" sz="2400" b="1" dirty="0"/>
                        <a:t>(25% of Pop.)</a:t>
                      </a:r>
                    </a:p>
                  </a:txBody>
                  <a:tcPr marL="83127" marR="831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White</a:t>
                      </a:r>
                    </a:p>
                    <a:p>
                      <a:pPr algn="ctr"/>
                      <a:r>
                        <a:rPr lang="en-US" sz="2400" b="1" dirty="0"/>
                        <a:t>(75% of Pop.)</a:t>
                      </a:r>
                    </a:p>
                  </a:txBody>
                  <a:tcPr marL="83127" marR="831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D8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8653859"/>
                  </a:ext>
                </a:extLst>
              </a:tr>
              <a:tr h="1046748">
                <a:tc>
                  <a:txBody>
                    <a:bodyPr/>
                    <a:lstStyle/>
                    <a:p>
                      <a:pPr algn="r"/>
                      <a:r>
                        <a:rPr lang="en-US" sz="2400" b="1" dirty="0"/>
                        <a:t>Baseball Cap</a:t>
                      </a:r>
                    </a:p>
                  </a:txBody>
                  <a:tcPr marL="83127" marR="831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D8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0%</a:t>
                      </a:r>
                    </a:p>
                  </a:txBody>
                  <a:tcPr marL="83127" marR="831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100%</a:t>
                      </a:r>
                    </a:p>
                  </a:txBody>
                  <a:tcPr marL="83127" marR="831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D8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2049613"/>
                  </a:ext>
                </a:extLst>
              </a:tr>
              <a:tr h="1046748">
                <a:tc>
                  <a:txBody>
                    <a:bodyPr/>
                    <a:lstStyle/>
                    <a:p>
                      <a:pPr algn="r"/>
                      <a:r>
                        <a:rPr lang="en-US" sz="2400" b="1" dirty="0"/>
                        <a:t>No Cap</a:t>
                      </a:r>
                    </a:p>
                  </a:txBody>
                  <a:tcPr marL="83127" marR="831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2%</a:t>
                      </a:r>
                    </a:p>
                  </a:txBody>
                  <a:tcPr marL="83127" marR="831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2%</a:t>
                      </a:r>
                    </a:p>
                  </a:txBody>
                  <a:tcPr marL="83127" marR="831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2505907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45F0520B-093C-F049-B413-B447F0861DE0}"/>
              </a:ext>
            </a:extLst>
          </p:cNvPr>
          <p:cNvSpPr txBox="1"/>
          <p:nvPr/>
        </p:nvSpPr>
        <p:spPr>
          <a:xfrm>
            <a:off x="512495" y="1726686"/>
            <a:ext cx="39752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Drug Possession Rates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943DEE3-018F-6848-86C6-3F456F8E507F}"/>
              </a:ext>
            </a:extLst>
          </p:cNvPr>
          <p:cNvSpPr txBox="1"/>
          <p:nvPr/>
        </p:nvSpPr>
        <p:spPr>
          <a:xfrm>
            <a:off x="8123257" y="2274838"/>
            <a:ext cx="3709670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Race-Aware Policy:</a:t>
            </a:r>
            <a:br>
              <a:rPr lang="en-US" sz="2400" dirty="0"/>
            </a:b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100% Precision</a:t>
            </a:r>
            <a:br>
              <a:rPr lang="en-US" sz="2400" dirty="0"/>
            </a:b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No Needless Searches </a:t>
            </a:r>
            <a:br>
              <a:rPr lang="en-US" sz="2400" dirty="0"/>
            </a:br>
            <a:r>
              <a:rPr lang="en-US" sz="2400" dirty="0"/>
              <a:t>of Minorities</a:t>
            </a:r>
          </a:p>
        </p:txBody>
      </p:sp>
    </p:spTree>
    <p:extLst>
      <p:ext uri="{BB962C8B-B14F-4D97-AF65-F5344CB8AC3E}">
        <p14:creationId xmlns:p14="http://schemas.microsoft.com/office/powerpoint/2010/main" val="321297038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0200BDA-BAE3-FD43-BBD3-2545E03E8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Legal Perspectives and Challenges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CD5CB3E-2BFC-CF4B-BC01-6E59BE146F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3897" y="1548665"/>
            <a:ext cx="11664105" cy="4555200"/>
          </a:xfrm>
        </p:spPr>
        <p:txBody>
          <a:bodyPr/>
          <a:lstStyle/>
          <a:p>
            <a:r>
              <a:rPr lang="en-US" sz="3200" dirty="0">
                <a:solidFill>
                  <a:schemeClr val="tx1"/>
                </a:solidFill>
              </a:rPr>
              <a:t>How does Huq suggest modifying our criteria for assessing discrimination in this new context?</a:t>
            </a:r>
          </a:p>
        </p:txBody>
      </p:sp>
    </p:spTree>
    <p:extLst>
      <p:ext uri="{BB962C8B-B14F-4D97-AF65-F5344CB8AC3E}">
        <p14:creationId xmlns:p14="http://schemas.microsoft.com/office/powerpoint/2010/main" val="159081627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0200BDA-BAE3-FD43-BBD3-2545E03E8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Legal Perspectives and Challenges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CD5CB3E-2BFC-CF4B-BC01-6E59BE146F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6200" indent="0">
              <a:buNone/>
            </a:pPr>
            <a:endParaRPr lang="en-US" sz="3200" dirty="0">
              <a:solidFill>
                <a:schemeClr val="tx1"/>
              </a:solidFill>
            </a:endParaRPr>
          </a:p>
          <a:p>
            <a:pPr marL="76200" indent="0">
              <a:buNone/>
            </a:pPr>
            <a:r>
              <a:rPr lang="en-US" sz="3200" i="1" dirty="0">
                <a:solidFill>
                  <a:schemeClr val="tx1"/>
                </a:solidFill>
              </a:rPr>
              <a:t>“Rather than asking about abstract definitions of fairness, a criminal justice algorithm should be evaluated in terms of its long-term, dynamic effects on racial stratification… [and] focus on the net burden thereby placed on the racial minority.”</a:t>
            </a:r>
          </a:p>
          <a:p>
            <a:endParaRPr lang="en-US"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032710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0200BDA-BAE3-FD43-BBD3-2545E03E8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Three Concepts of Fairness in ML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CD5CB3E-2BFC-CF4B-BC01-6E59BE146F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1151400"/>
            <a:ext cx="11360700" cy="5322552"/>
          </a:xfrm>
        </p:spPr>
        <p:txBody>
          <a:bodyPr/>
          <a:lstStyle/>
          <a:p>
            <a:r>
              <a:rPr lang="en-US" sz="3200" dirty="0">
                <a:solidFill>
                  <a:schemeClr val="tx1"/>
                </a:solidFill>
              </a:rPr>
              <a:t>We’ve focused here on the concept of </a:t>
            </a:r>
            <a:r>
              <a:rPr lang="en-US" sz="3200" b="1" dirty="0">
                <a:solidFill>
                  <a:schemeClr val="tx1"/>
                </a:solidFill>
              </a:rPr>
              <a:t>group fairness</a:t>
            </a:r>
            <a:r>
              <a:rPr lang="en-US" sz="3200" dirty="0">
                <a:solidFill>
                  <a:schemeClr val="tx1"/>
                </a:solidFill>
              </a:rPr>
              <a:t> – balancing aggregate metrics across groups</a:t>
            </a:r>
            <a:br>
              <a:rPr lang="en-US" sz="3200" dirty="0">
                <a:solidFill>
                  <a:schemeClr val="tx1"/>
                </a:solidFill>
              </a:rPr>
            </a:br>
            <a:endParaRPr lang="en-US" sz="3200" dirty="0">
              <a:solidFill>
                <a:schemeClr val="tx1"/>
              </a:solidFill>
            </a:endParaRPr>
          </a:p>
          <a:p>
            <a:r>
              <a:rPr lang="en-US" sz="3200" dirty="0">
                <a:solidFill>
                  <a:schemeClr val="tx1"/>
                </a:solidFill>
              </a:rPr>
              <a:t>Some also study the concept of </a:t>
            </a:r>
            <a:r>
              <a:rPr lang="en-US" sz="3200" b="1" dirty="0">
                <a:solidFill>
                  <a:schemeClr val="tx1"/>
                </a:solidFill>
              </a:rPr>
              <a:t>individual fairness</a:t>
            </a:r>
            <a:r>
              <a:rPr lang="en-US" sz="3200" dirty="0">
                <a:solidFill>
                  <a:schemeClr val="tx1"/>
                </a:solidFill>
              </a:rPr>
              <a:t> – that similar individuals should be treated similarly</a:t>
            </a:r>
            <a:br>
              <a:rPr lang="en-US" sz="3200" dirty="0">
                <a:solidFill>
                  <a:schemeClr val="tx1"/>
                </a:solidFill>
              </a:rPr>
            </a:br>
            <a:endParaRPr lang="en-US" sz="3200" dirty="0">
              <a:solidFill>
                <a:schemeClr val="tx1"/>
              </a:solidFill>
            </a:endParaRPr>
          </a:p>
          <a:p>
            <a:r>
              <a:rPr lang="en-US" sz="3200" dirty="0">
                <a:solidFill>
                  <a:schemeClr val="tx1"/>
                </a:solidFill>
              </a:rPr>
              <a:t>An important related line of work concerns </a:t>
            </a:r>
            <a:r>
              <a:rPr lang="en-US" sz="3200" b="1" dirty="0">
                <a:solidFill>
                  <a:schemeClr val="tx1"/>
                </a:solidFill>
              </a:rPr>
              <a:t>counterfactual fairness</a:t>
            </a:r>
            <a:r>
              <a:rPr lang="en-US" sz="3200" dirty="0">
                <a:solidFill>
                  <a:schemeClr val="tx1"/>
                </a:solidFill>
              </a:rPr>
              <a:t> – how would your prediction if you were a member of a different group? </a:t>
            </a:r>
          </a:p>
        </p:txBody>
      </p:sp>
    </p:spTree>
    <p:extLst>
      <p:ext uri="{BB962C8B-B14F-4D97-AF65-F5344CB8AC3E}">
        <p14:creationId xmlns:p14="http://schemas.microsoft.com/office/powerpoint/2010/main" val="242490415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0200BDA-BAE3-FD43-BBD3-2545E03E8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Practical Challenges with Individual Fairness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CD5CB3E-2BFC-CF4B-BC01-6E59BE146F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1151400"/>
            <a:ext cx="11360700" cy="5346936"/>
          </a:xfrm>
        </p:spPr>
        <p:txBody>
          <a:bodyPr/>
          <a:lstStyle/>
          <a:p>
            <a:r>
              <a:rPr lang="en-US" sz="3200" dirty="0">
                <a:solidFill>
                  <a:schemeClr val="tx1"/>
                </a:solidFill>
              </a:rPr>
              <a:t>How do you measure “similarity”? Over what distance metric and what features?</a:t>
            </a:r>
            <a:br>
              <a:rPr lang="en-US" sz="3200" dirty="0">
                <a:solidFill>
                  <a:schemeClr val="tx1"/>
                </a:solidFill>
              </a:rPr>
            </a:br>
            <a:endParaRPr lang="en-US" sz="3200" dirty="0">
              <a:solidFill>
                <a:schemeClr val="tx1"/>
              </a:solidFill>
            </a:endParaRPr>
          </a:p>
          <a:p>
            <a:r>
              <a:rPr lang="en-US" sz="3200" dirty="0">
                <a:solidFill>
                  <a:schemeClr val="tx1"/>
                </a:solidFill>
              </a:rPr>
              <a:t>Individual fairness doesn’t guarantee group fairness (but also vice-versa)</a:t>
            </a:r>
            <a:br>
              <a:rPr lang="en-US" sz="3200" dirty="0">
                <a:solidFill>
                  <a:schemeClr val="tx1"/>
                </a:solidFill>
              </a:rPr>
            </a:br>
            <a:endParaRPr lang="en-US" sz="3200" dirty="0">
              <a:solidFill>
                <a:schemeClr val="tx1"/>
              </a:solidFill>
            </a:endParaRPr>
          </a:p>
          <a:p>
            <a:r>
              <a:rPr lang="en-US" sz="3200" dirty="0">
                <a:solidFill>
                  <a:schemeClr val="tx1"/>
                </a:solidFill>
              </a:rPr>
              <a:t>In the light of existing or historical discrimination, the protected attribute / group membership might be an important measure of dissimilarity in itself</a:t>
            </a:r>
          </a:p>
        </p:txBody>
      </p:sp>
    </p:spTree>
    <p:extLst>
      <p:ext uri="{BB962C8B-B14F-4D97-AF65-F5344CB8AC3E}">
        <p14:creationId xmlns:p14="http://schemas.microsoft.com/office/powerpoint/2010/main" val="74851946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0200BDA-BAE3-FD43-BBD3-2545E03E8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Where does this leave us?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CD5CB3E-2BFC-CF4B-BC01-6E59BE146F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1151399"/>
            <a:ext cx="11360700" cy="5285495"/>
          </a:xfrm>
        </p:spPr>
        <p:txBody>
          <a:bodyPr/>
          <a:lstStyle/>
          <a:p>
            <a:pPr marL="76200" indent="0">
              <a:buNone/>
            </a:pPr>
            <a:r>
              <a:rPr lang="en-US" sz="3200" dirty="0">
                <a:solidFill>
                  <a:schemeClr val="tx1"/>
                </a:solidFill>
              </a:rPr>
              <a:t>What can we do to understand bias and improve fairness of our systems?</a:t>
            </a:r>
          </a:p>
          <a:p>
            <a:r>
              <a:rPr lang="en-US" sz="3200" dirty="0">
                <a:solidFill>
                  <a:schemeClr val="tx1"/>
                </a:solidFill>
              </a:rPr>
              <a:t>Bias and equity audits</a:t>
            </a:r>
          </a:p>
          <a:p>
            <a:r>
              <a:rPr lang="en-US" sz="3200" dirty="0">
                <a:solidFill>
                  <a:schemeClr val="tx1"/>
                </a:solidFill>
              </a:rPr>
              <a:t>Try to fix the input data</a:t>
            </a:r>
          </a:p>
          <a:p>
            <a:r>
              <a:rPr lang="en-US" sz="3200" dirty="0">
                <a:solidFill>
                  <a:schemeClr val="tx1"/>
                </a:solidFill>
              </a:rPr>
              <a:t>Optimize for fairness in model training</a:t>
            </a:r>
          </a:p>
          <a:p>
            <a:r>
              <a:rPr lang="en-US" sz="3200" dirty="0">
                <a:solidFill>
                  <a:schemeClr val="tx1"/>
                </a:solidFill>
              </a:rPr>
              <a:t>Choose fair models during model selection</a:t>
            </a:r>
          </a:p>
          <a:p>
            <a:r>
              <a:rPr lang="en-US" sz="3200" dirty="0">
                <a:solidFill>
                  <a:schemeClr val="tx1"/>
                </a:solidFill>
              </a:rPr>
              <a:t>Post-hoc adjustments to de-bias model scores</a:t>
            </a:r>
          </a:p>
          <a:p>
            <a:r>
              <a:rPr lang="en-US" sz="3200" dirty="0">
                <a:solidFill>
                  <a:schemeClr val="tx1"/>
                </a:solidFill>
              </a:rPr>
              <a:t>Measure relative effectiveness of interventions across groups and develop better-tailored interventions</a:t>
            </a:r>
          </a:p>
        </p:txBody>
      </p:sp>
    </p:spTree>
    <p:extLst>
      <p:ext uri="{BB962C8B-B14F-4D97-AF65-F5344CB8AC3E}">
        <p14:creationId xmlns:p14="http://schemas.microsoft.com/office/powerpoint/2010/main" val="570762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23871C-7CA8-1448-8FFC-1AE6E1838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Reminders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E0A5F0-1D89-954D-91FB-596CD9E690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6200" indent="0">
              <a:buNone/>
            </a:pPr>
            <a:r>
              <a:rPr lang="en-US" b="1" dirty="0"/>
              <a:t>This week:</a:t>
            </a:r>
            <a:endParaRPr lang="en-US" dirty="0"/>
          </a:p>
          <a:p>
            <a:r>
              <a:rPr lang="en-US" dirty="0"/>
              <a:t>Project check-ins on Wednesday</a:t>
            </a:r>
          </a:p>
          <a:p>
            <a:pPr marL="76200" indent="0">
              <a:buNone/>
            </a:pPr>
            <a:endParaRPr lang="en-US" dirty="0"/>
          </a:p>
          <a:p>
            <a:pPr marL="76200" indent="0">
              <a:buNone/>
            </a:pPr>
            <a:r>
              <a:rPr lang="en-US" b="1" dirty="0"/>
              <a:t>Coming up next week:</a:t>
            </a:r>
          </a:p>
          <a:p>
            <a:r>
              <a:rPr lang="en-US" dirty="0"/>
              <a:t>Due Monday: update assignment </a:t>
            </a:r>
            <a:br>
              <a:rPr lang="en-US" dirty="0"/>
            </a:br>
            <a:r>
              <a:rPr lang="en-US" dirty="0"/>
              <a:t>(understanding your models)</a:t>
            </a:r>
          </a:p>
          <a:p>
            <a:r>
              <a:rPr lang="en-US" dirty="0"/>
              <a:t>Readings for Tuesday: algorithmic bias and fairness</a:t>
            </a:r>
          </a:p>
          <a:p>
            <a:r>
              <a:rPr lang="en-US" dirty="0"/>
              <a:t>No class/check-ins on Wednesday/Thursday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57082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type="body" idx="4294967295"/>
          </p:nvPr>
        </p:nvSpPr>
        <p:spPr>
          <a:xfrm>
            <a:off x="415925" y="1151731"/>
            <a:ext cx="11360150" cy="45545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5400" dirty="0">
                <a:solidFill>
                  <a:schemeClr val="tx1"/>
                </a:solidFill>
              </a:rPr>
              <a:t>We need to be ok with not having answers but raising more questions that can be empirically informed</a:t>
            </a:r>
          </a:p>
        </p:txBody>
      </p:sp>
    </p:spTree>
    <p:extLst>
      <p:ext uri="{BB962C8B-B14F-4D97-AF65-F5344CB8AC3E}">
        <p14:creationId xmlns:p14="http://schemas.microsoft.com/office/powerpoint/2010/main" val="21555489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267" dirty="0"/>
              <a:t>Most of these questions are not new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800" dirty="0">
                <a:solidFill>
                  <a:schemeClr val="tx1"/>
                </a:solidFill>
              </a:rPr>
              <a:t>Ethical issues have always existed in every decision-making process</a:t>
            </a:r>
          </a:p>
          <a:p>
            <a:pPr marL="0" indent="0" algn="ctr">
              <a:buNone/>
            </a:pPr>
            <a:endParaRPr lang="en-US" sz="3800" dirty="0">
              <a:solidFill>
                <a:schemeClr val="tx1"/>
              </a:solidFill>
            </a:endParaRPr>
          </a:p>
          <a:p>
            <a:pPr marL="0" indent="0" algn="ctr">
              <a:buNone/>
            </a:pPr>
            <a:r>
              <a:rPr lang="en-US" sz="3800" dirty="0">
                <a:solidFill>
                  <a:schemeClr val="tx1"/>
                </a:solidFill>
              </a:rPr>
              <a:t>Why are we talking about them in this class now?</a:t>
            </a:r>
          </a:p>
        </p:txBody>
      </p:sp>
    </p:spTree>
    <p:extLst>
      <p:ext uri="{BB962C8B-B14F-4D97-AF65-F5344CB8AC3E}">
        <p14:creationId xmlns:p14="http://schemas.microsoft.com/office/powerpoint/2010/main" val="26522166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267" dirty="0"/>
              <a:t>Most of these questions are not new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400" dirty="0">
                <a:solidFill>
                  <a:schemeClr val="tx1"/>
                </a:solidFill>
              </a:rPr>
              <a:t>Ethical issues have always existed in every decision-making process but we are dealing with them now at a </a:t>
            </a:r>
            <a:r>
              <a:rPr lang="en-US" sz="4400" u="sng" dirty="0">
                <a:solidFill>
                  <a:schemeClr val="tx1"/>
                </a:solidFill>
              </a:rPr>
              <a:t>different scale</a:t>
            </a:r>
            <a:r>
              <a:rPr lang="en-US" sz="4400" dirty="0">
                <a:solidFill>
                  <a:schemeClr val="tx1"/>
                </a:solidFill>
              </a:rPr>
              <a:t> and with a </a:t>
            </a:r>
            <a:r>
              <a:rPr lang="en-US" sz="4400" u="sng" dirty="0">
                <a:solidFill>
                  <a:schemeClr val="tx1"/>
                </a:solidFill>
              </a:rPr>
              <a:t>more data-driven view</a:t>
            </a:r>
          </a:p>
        </p:txBody>
      </p:sp>
    </p:spTree>
    <p:extLst>
      <p:ext uri="{BB962C8B-B14F-4D97-AF65-F5344CB8AC3E}">
        <p14:creationId xmlns:p14="http://schemas.microsoft.com/office/powerpoint/2010/main" val="583065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32347" y="86563"/>
            <a:ext cx="11643953" cy="763500"/>
          </a:xfrm>
        </p:spPr>
        <p:txBody>
          <a:bodyPr/>
          <a:lstStyle/>
          <a:p>
            <a:r>
              <a:rPr lang="en-US" sz="3800" dirty="0"/>
              <a:t>Our policies need to reflect our values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What do we mean by equity?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Is it ok to (reverse) discriminate against one group to reach equity?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Should our right to privacy matter more than our right to life? Or to healthcare?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Should we be allowed to use someone’s data just because it’s accessible to us?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Is predictive policing always bad?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3143516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1277</TotalTime>
  <Words>2198</Words>
  <Application>Microsoft Macintosh PowerPoint</Application>
  <PresentationFormat>Widescreen</PresentationFormat>
  <Paragraphs>351</Paragraphs>
  <Slides>58</Slides>
  <Notes>7</Notes>
  <HiddenSlides>4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1" baseType="lpstr">
      <vt:lpstr>Arial</vt:lpstr>
      <vt:lpstr>Calibri</vt:lpstr>
      <vt:lpstr>Simple Light</vt:lpstr>
      <vt:lpstr>PowerPoint Presentation</vt:lpstr>
      <vt:lpstr>Reminders</vt:lpstr>
      <vt:lpstr>Plan for the week</vt:lpstr>
      <vt:lpstr>PowerPoint Presentation</vt:lpstr>
      <vt:lpstr>We know data and ML can help improve society but we have to do it responsibly and ethically</vt:lpstr>
      <vt:lpstr>PowerPoint Presentation</vt:lpstr>
      <vt:lpstr>Most of these questions are not new</vt:lpstr>
      <vt:lpstr>Most of these questions are not new</vt:lpstr>
      <vt:lpstr>Our policies need to reflect our values</vt:lpstr>
      <vt:lpstr>We need to think of &amp; include the perspectives of different groups</vt:lpstr>
      <vt:lpstr>Rawls’s Theory of Justice</vt:lpstr>
      <vt:lpstr>Rawls’s Theory of Justice</vt:lpstr>
      <vt:lpstr>Some questions we should be asking</vt:lpstr>
      <vt:lpstr>Some questions we should be asking</vt:lpstr>
      <vt:lpstr>Data and AI Ethics Issues</vt:lpstr>
      <vt:lpstr>Data and AI Ethics Issues</vt:lpstr>
      <vt:lpstr>PowerPoint Presentation</vt:lpstr>
      <vt:lpstr>Common misconceptions in the real world</vt:lpstr>
      <vt:lpstr>Equity Audit Framework</vt:lpstr>
      <vt:lpstr>Fairness Research Agenda</vt:lpstr>
      <vt:lpstr>Where does Bias in ML/AI-based Systems come from?</vt:lpstr>
      <vt:lpstr>Bias can be introduced in every step of the ML pipeline </vt:lpstr>
      <vt:lpstr>What do we mean by “bias”? How can we measure it?</vt:lpstr>
      <vt:lpstr>Many Bias Measures: How do we select what we care about?</vt:lpstr>
      <vt:lpstr>Many Bias Measures: How do we select what we care about?</vt:lpstr>
      <vt:lpstr>Incompatibility Between Fairness Metrics</vt:lpstr>
      <vt:lpstr>Incompatibility Between Fairness Metrics</vt:lpstr>
      <vt:lpstr>Incompatibility Between Fairness Metrics</vt:lpstr>
      <vt:lpstr>Incompatibility Between Fairness Metrics</vt:lpstr>
      <vt:lpstr>Incompatibility Between Fairness Metrics</vt:lpstr>
      <vt:lpstr>Incompatibility Between Fairness Metrics</vt:lpstr>
      <vt:lpstr>Incompatibility Between Fairness Metrics</vt:lpstr>
      <vt:lpstr>Incompatibility Between Fairness Metrics</vt:lpstr>
      <vt:lpstr>Incompatibility Between Fairness Metrics</vt:lpstr>
      <vt:lpstr>Incompatibility Between Fairness Metrics</vt:lpstr>
      <vt:lpstr>Incompatibility Between Fairness Metrics</vt:lpstr>
      <vt:lpstr>So… what does this mean?</vt:lpstr>
      <vt:lpstr>Some Motivating Case Studies</vt:lpstr>
      <vt:lpstr>Some Motivating Case Studies</vt:lpstr>
      <vt:lpstr>Translating policy goals to fairness metrics</vt:lpstr>
      <vt:lpstr>PowerPoint Presentation</vt:lpstr>
      <vt:lpstr>PowerPoint Presentation</vt:lpstr>
      <vt:lpstr>Legal and Social Principles</vt:lpstr>
      <vt:lpstr>Legal and Social Principles</vt:lpstr>
      <vt:lpstr>Legal Perspectives and Challenges</vt:lpstr>
      <vt:lpstr>Legal Perspectives and Challenges</vt:lpstr>
      <vt:lpstr>Legal Perspectives and Challenges</vt:lpstr>
      <vt:lpstr>Legal Perspectives and Challenges</vt:lpstr>
      <vt:lpstr>Legal Perspectives and Challenges</vt:lpstr>
      <vt:lpstr>Legal Perspectives and Challenges</vt:lpstr>
      <vt:lpstr>Legal Perspectives and Challenges</vt:lpstr>
      <vt:lpstr>Legal Perspectives and Challenges</vt:lpstr>
      <vt:lpstr>Legal Perspectives and Challenges</vt:lpstr>
      <vt:lpstr>Legal Perspectives and Challenges</vt:lpstr>
      <vt:lpstr>Three Concepts of Fairness in ML</vt:lpstr>
      <vt:lpstr>Practical Challenges with Individual Fairness</vt:lpstr>
      <vt:lpstr>Where does this leave us?</vt:lpstr>
      <vt:lpstr>Reminders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Kit Rodolfa</cp:lastModifiedBy>
  <cp:revision>41</cp:revision>
  <dcterms:created xsi:type="dcterms:W3CDTF">2020-01-14T19:43:43Z</dcterms:created>
  <dcterms:modified xsi:type="dcterms:W3CDTF">2021-11-16T17:10:07Z</dcterms:modified>
</cp:coreProperties>
</file>